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81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1DC00"/>
    <a:srgbClr val="42B200"/>
    <a:srgbClr val="014A01"/>
    <a:srgbClr val="380069"/>
    <a:srgbClr val="000000"/>
    <a:srgbClr val="A75151"/>
    <a:srgbClr val="73EFF7"/>
    <a:srgbClr val="B760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7097" autoAdjust="0"/>
  </p:normalViewPr>
  <p:slideViewPr>
    <p:cSldViewPr>
      <p:cViewPr varScale="1">
        <p:scale>
          <a:sx n="87" d="100"/>
          <a:sy n="87" d="100"/>
        </p:scale>
        <p:origin x="12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54" y="347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55FB3BB-308E-45C4-BDA4-E904EB0D3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088" y="8528050"/>
            <a:ext cx="16494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1000" b="0">
                <a:solidFill>
                  <a:srgbClr val="000000"/>
                </a:solidFill>
              </a:rPr>
              <a:t>Van Horne &amp; Wachowicz, </a:t>
            </a:r>
          </a:p>
          <a:p>
            <a:pPr algn="ctr">
              <a:defRPr/>
            </a:pPr>
            <a:r>
              <a:rPr lang="en-US" altLang="en-US" sz="1000" b="0">
                <a:solidFill>
                  <a:srgbClr val="000000"/>
                </a:solidFill>
              </a:rPr>
              <a:t>© 2001 Prentice-Hall, Inc.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00CF910-7F60-4C03-9F92-8E9751B68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8163" y="8589963"/>
            <a:ext cx="73342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/>
              <a:t>VIII - </a:t>
            </a:r>
            <a:fld id="{D60D2474-AB8C-4854-B660-A113E5C33993}" type="slidenum">
              <a:rPr lang="en-US" altLang="en-US" sz="1200" b="0"/>
              <a:pPr/>
              <a:t>‹#›</a:t>
            </a:fld>
            <a:endParaRPr lang="en-US" altLang="en-US" sz="1200" b="0"/>
          </a:p>
        </p:txBody>
      </p:sp>
      <p:sp>
        <p:nvSpPr>
          <p:cNvPr id="3076" name="Rectangle 5">
            <a:extLst>
              <a:ext uri="{FF2B5EF4-FFF2-40B4-BE49-F238E27FC236}">
                <a16:creationId xmlns:a16="http://schemas.microsoft.com/office/drawing/2014/main" id="{F6C9233F-28EA-4B93-8DFC-4CD9BCE6A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3950" y="100013"/>
            <a:ext cx="464185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rgbClr val="000000"/>
                </a:solidFill>
              </a:rPr>
              <a:t>Fundamentals of Financial Management, 11/e</a:t>
            </a:r>
          </a:p>
          <a:p>
            <a:pPr algn="ctr">
              <a:defRPr/>
            </a:pPr>
            <a:r>
              <a:rPr lang="en-US" altLang="en-US" sz="1400">
                <a:solidFill>
                  <a:srgbClr val="000000"/>
                </a:solidFill>
              </a:rPr>
              <a:t>Chapter 8: Overview of Working Capital Management</a:t>
            </a:r>
          </a:p>
        </p:txBody>
      </p:sp>
      <p:sp>
        <p:nvSpPr>
          <p:cNvPr id="3077" name="Rectangle 6">
            <a:extLst>
              <a:ext uri="{FF2B5EF4-FFF2-40B4-BE49-F238E27FC236}">
                <a16:creationId xmlns:a16="http://schemas.microsoft.com/office/drawing/2014/main" id="{7A4E3300-EDDC-4EB1-A75E-3A8A12480E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25" y="8528050"/>
            <a:ext cx="20907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1000" b="0">
                <a:solidFill>
                  <a:srgbClr val="000000"/>
                </a:solidFill>
              </a:rPr>
              <a:t>by Gregory A. Kuhlemeyer, Ph.D.,</a:t>
            </a:r>
          </a:p>
          <a:p>
            <a:pPr algn="ctr">
              <a:defRPr/>
            </a:pPr>
            <a:r>
              <a:rPr lang="en-US" altLang="en-US" sz="1000" b="0">
                <a:solidFill>
                  <a:srgbClr val="000000"/>
                </a:solidFill>
              </a:rPr>
              <a:t>Carroll College, Waukesha, WI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07B0D0E-FF3A-4557-B987-B839EFE45D5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notes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AC675F8-69D5-462E-8CBB-0B8069EB0DF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53FE3E1-5643-48A9-9332-85683725D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3950" y="100013"/>
            <a:ext cx="464185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rgbClr val="000000"/>
                </a:solidFill>
              </a:rPr>
              <a:t>Fundamentals of Financial Management, 11/e</a:t>
            </a:r>
          </a:p>
          <a:p>
            <a:pPr algn="ctr">
              <a:defRPr/>
            </a:pPr>
            <a:r>
              <a:rPr lang="en-US" altLang="en-US" sz="1400">
                <a:solidFill>
                  <a:srgbClr val="000000"/>
                </a:solidFill>
              </a:rPr>
              <a:t>Chapter 8: Overview of Working Capital Management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6B897F6E-D568-4505-B9B8-C3B2B4338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088" y="8528050"/>
            <a:ext cx="16494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1000" b="0">
                <a:solidFill>
                  <a:srgbClr val="000000"/>
                </a:solidFill>
              </a:rPr>
              <a:t>Van Horne &amp; Wachowicz, </a:t>
            </a:r>
          </a:p>
          <a:p>
            <a:pPr algn="ctr">
              <a:defRPr/>
            </a:pPr>
            <a:r>
              <a:rPr lang="en-US" altLang="en-US" sz="1000" b="0">
                <a:solidFill>
                  <a:srgbClr val="000000"/>
                </a:solidFill>
              </a:rPr>
              <a:t>© 2001 Prentice-Hall, Inc.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59DD36BE-60DD-4577-94D2-B3919A15EF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8163" y="8589963"/>
            <a:ext cx="73342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/>
              <a:t>VIII - </a:t>
            </a:r>
            <a:fld id="{2F46F808-A154-4288-B94C-71DF970C8142}" type="slidenum">
              <a:rPr lang="en-US" altLang="en-US" sz="1200" b="0"/>
              <a:pPr/>
              <a:t>‹#›</a:t>
            </a:fld>
            <a:endParaRPr lang="en-US" altLang="en-US" sz="1200" b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0CFC73A8-945D-426D-AE9A-6EACC2AE97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25" y="8528050"/>
            <a:ext cx="20907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1000" b="0">
                <a:solidFill>
                  <a:srgbClr val="000000"/>
                </a:solidFill>
              </a:rPr>
              <a:t>by Gregory A. Kuhlemeyer, Ph.D.,</a:t>
            </a:r>
          </a:p>
          <a:p>
            <a:pPr algn="ctr">
              <a:defRPr/>
            </a:pPr>
            <a:r>
              <a:rPr lang="en-US" altLang="en-US" sz="1000" b="0">
                <a:solidFill>
                  <a:srgbClr val="000000"/>
                </a:solidFill>
              </a:rPr>
              <a:t>Carroll College, Waukesha, WI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D30D718-CADA-4AEE-A3F4-3FA5D0AFC7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DDEB691-E84D-4126-A3B5-B53D3594C7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8812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65964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76250"/>
            <a:ext cx="1943100" cy="5619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76250"/>
            <a:ext cx="5676900" cy="5619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75371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59964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5617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21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40639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32124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2936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8518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410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65C91B6-FCFA-45B4-8177-8463B5C3D7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76250"/>
            <a:ext cx="67818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55714D0-1040-49E1-A239-A581514975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 Second Level</a:t>
            </a:r>
          </a:p>
          <a:p>
            <a:pPr lvl="2"/>
            <a:r>
              <a:rPr lang="en-US" altLang="en-US"/>
              <a:t> Third Level</a:t>
            </a:r>
          </a:p>
          <a:p>
            <a:pPr lvl="3"/>
            <a:r>
              <a:rPr lang="en-US" altLang="en-US"/>
              <a:t> Fourth Level</a:t>
            </a:r>
          </a:p>
          <a:p>
            <a:pPr lvl="4"/>
            <a:r>
              <a:rPr lang="en-US" altLang="en-US"/>
              <a:t> 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99CAC9F-72D3-4901-BA79-56FFB14A92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3" y="6378575"/>
            <a:ext cx="6635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0">
                <a:solidFill>
                  <a:srgbClr val="000000"/>
                </a:solidFill>
              </a:rPr>
              <a:t>8-</a:t>
            </a:r>
            <a:fld id="{0152541D-D373-4DA3-8BDC-BD7601F1591B}" type="slidenum">
              <a:rPr lang="en-US" altLang="en-US" sz="1800" b="0">
                <a:solidFill>
                  <a:srgbClr val="000000"/>
                </a:solidFill>
              </a:rPr>
              <a:pPr/>
              <a:t>‹#›</a:t>
            </a:fld>
            <a:endParaRPr lang="en-US" altLang="en-US" sz="1800" b="0">
              <a:solidFill>
                <a:srgbClr val="000000"/>
              </a:solidFill>
            </a:endParaRPr>
          </a:p>
        </p:txBody>
      </p:sp>
      <p:pic>
        <p:nvPicPr>
          <p:cNvPr id="1029" name="Picture 7" descr="cover">
            <a:extLst>
              <a:ext uri="{FF2B5EF4-FFF2-40B4-BE49-F238E27FC236}">
                <a16:creationId xmlns:a16="http://schemas.microsoft.com/office/drawing/2014/main" id="{969EBB31-424A-4270-8402-9FB0405A738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152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75000"/>
        <a:buFont typeface="Monotype Sorts"/>
        <a:buChar char="u"/>
        <a:defRPr sz="3600" b="1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75000"/>
        <a:buFont typeface="Monotype Sorts"/>
        <a:buChar char="u"/>
        <a:defRPr sz="3600" b="1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65000"/>
        <a:buFont typeface="Monotype Sorts"/>
        <a:buChar char="u"/>
        <a:defRPr sz="3600" b="1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65000"/>
        <a:buFont typeface="Monotype Sorts"/>
        <a:buChar char="u"/>
        <a:defRPr sz="3600" b="1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65000"/>
        <a:buFont typeface="Monotype Sorts"/>
        <a:buChar char="u"/>
        <a:defRPr sz="3600" b="1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19BE4EC-101C-412B-A11C-0A3C3BCF70E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 anchor="ctr"/>
          <a:lstStyle/>
          <a:p>
            <a:pPr>
              <a:defRPr/>
            </a:pPr>
            <a:r>
              <a:rPr lang="en-US" altLang="en-US" sz="7200" b="1"/>
              <a:t>Chapter 8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D149C4D-8B68-44A2-962C-473502616FC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1905000"/>
            <a:ext cx="7848600" cy="3276600"/>
          </a:xfrm>
          <a:effectLst>
            <a:outerShdw dist="179605" dir="2700000" algn="ctr" rotWithShape="0">
              <a:schemeClr val="bg2"/>
            </a:outerShdw>
          </a:effectLst>
        </p:spPr>
        <p:txBody>
          <a:bodyPr/>
          <a:lstStyle/>
          <a:p>
            <a:pPr marL="342900" indent="-342900">
              <a:buFont typeface="Monotype Sorts" pitchFamily="2" charset="2"/>
              <a:buNone/>
              <a:defRPr/>
            </a:pPr>
            <a:r>
              <a:rPr lang="en-US" altLang="en-US" sz="6600">
                <a:effectLst>
                  <a:outerShdw blurRad="38100" dist="38100" dir="2700000" algn="tl">
                    <a:srgbClr val="C0C0C0"/>
                  </a:outerShdw>
                </a:effectLst>
              </a:rPr>
              <a:t>Overview of Working Capital Management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191DFCE-F109-4453-A42C-736CFCC1D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150" y="1911350"/>
            <a:ext cx="6235700" cy="5207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4339" name="Line 3">
            <a:extLst>
              <a:ext uri="{FF2B5EF4-FFF2-40B4-BE49-F238E27FC236}">
                <a16:creationId xmlns:a16="http://schemas.microsoft.com/office/drawing/2014/main" id="{288E4BC0-8F63-4D43-977B-EAF94FF724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038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1CCDEE02-124B-4BB5-97A8-7CB1F5A519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6781800" cy="1219200"/>
          </a:xfrm>
        </p:spPr>
        <p:txBody>
          <a:bodyPr/>
          <a:lstStyle/>
          <a:p>
            <a:pPr>
              <a:defRPr/>
            </a:pPr>
            <a:r>
              <a:rPr lang="en-US" altLang="en-US" b="1"/>
              <a:t>Impact on Risk</a:t>
            </a:r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A3DAFE9A-EFC1-46A8-B640-4E9C1B2F6E2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00050" y="2609850"/>
            <a:ext cx="3467100" cy="3771900"/>
          </a:xfrm>
          <a:ln w="38100" cap="flat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indent="0" algn="ctr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altLang="en-US" sz="2400" u="sng"/>
              <a:t>Risk Analysis</a:t>
            </a:r>
          </a:p>
          <a:p>
            <a:pPr marL="0" indent="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altLang="en-US" sz="2400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Policy</a:t>
            </a:r>
            <a:r>
              <a:rPr lang="en-US" altLang="en-US" sz="2400" i="1">
                <a:effectLst>
                  <a:outerShdw blurRad="38100" dist="38100" dir="2700000" algn="tl">
                    <a:srgbClr val="C0C0C0"/>
                  </a:outerShdw>
                </a:effectLst>
              </a:rPr>
              <a:t>		</a:t>
            </a:r>
            <a:r>
              <a:rPr lang="en-US" altLang="en-US" sz="2400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Risk</a:t>
            </a:r>
            <a:endParaRPr lang="en-US" altLang="en-US" sz="2400"/>
          </a:p>
          <a:p>
            <a:pPr marL="0" indent="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alt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A		Low</a:t>
            </a:r>
          </a:p>
          <a:p>
            <a:pPr marL="0" indent="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altLang="en-US" sz="24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B		Average</a:t>
            </a:r>
          </a:p>
          <a:p>
            <a:pPr marL="0" indent="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alt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C		High</a:t>
            </a:r>
            <a:endParaRPr lang="en-US" altLang="en-US" sz="2400">
              <a:solidFill>
                <a:schemeClr val="tx2"/>
              </a:solidFill>
            </a:endParaRPr>
          </a:p>
          <a:p>
            <a:pPr marL="0" indent="0" algn="ctr">
              <a:spcBef>
                <a:spcPct val="9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altLang="en-US" sz="2200"/>
              <a:t>Risk increases as the level of current assets are reduced.</a:t>
            </a:r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B9755F21-1A6D-46A0-85A3-A9620B5B4BC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981200"/>
            <a:ext cx="7772400" cy="533400"/>
          </a:xfrm>
        </p:spPr>
        <p:txBody>
          <a:bodyPr/>
          <a:lstStyle/>
          <a:p>
            <a:pPr algn="ctr">
              <a:spcBef>
                <a:spcPct val="10000"/>
              </a:spcBef>
              <a:spcAft>
                <a:spcPct val="10000"/>
              </a:spcAft>
              <a:buFont typeface="Monotype Sorts"/>
              <a:buNone/>
            </a:pPr>
            <a:r>
              <a:rPr lang="en-US" altLang="en-US" sz="2400"/>
              <a:t>Optimal Amount (Level) of Current Assets</a:t>
            </a:r>
          </a:p>
        </p:txBody>
      </p:sp>
      <p:sp>
        <p:nvSpPr>
          <p:cNvPr id="14343" name="Line 7">
            <a:extLst>
              <a:ext uri="{FF2B5EF4-FFF2-40B4-BE49-F238E27FC236}">
                <a16:creationId xmlns:a16="http://schemas.microsoft.com/office/drawing/2014/main" id="{661DB894-E6EB-4ADC-972B-0C6C779910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5800" y="5867400"/>
            <a:ext cx="411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D4BD8A7B-3A0E-4776-8F0E-0688C706109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667000"/>
            <a:ext cx="0" cy="32004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Arc 9">
            <a:extLst>
              <a:ext uri="{FF2B5EF4-FFF2-40B4-BE49-F238E27FC236}">
                <a16:creationId xmlns:a16="http://schemas.microsoft.com/office/drawing/2014/main" id="{082CB526-D91D-4910-AAE6-98E3BE282C1D}"/>
              </a:ext>
            </a:extLst>
          </p:cNvPr>
          <p:cNvSpPr>
            <a:spLocks/>
          </p:cNvSpPr>
          <p:nvPr/>
        </p:nvSpPr>
        <p:spPr bwMode="auto">
          <a:xfrm rot="10800000">
            <a:off x="4495800" y="3810000"/>
            <a:ext cx="3962400" cy="19812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rgbClr val="42B2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Arc 10">
            <a:extLst>
              <a:ext uri="{FF2B5EF4-FFF2-40B4-BE49-F238E27FC236}">
                <a16:creationId xmlns:a16="http://schemas.microsoft.com/office/drawing/2014/main" id="{EDC99B80-DF80-421F-8F20-4B8CF5EE7008}"/>
              </a:ext>
            </a:extLst>
          </p:cNvPr>
          <p:cNvSpPr>
            <a:spLocks/>
          </p:cNvSpPr>
          <p:nvPr/>
        </p:nvSpPr>
        <p:spPr bwMode="auto">
          <a:xfrm rot="10800000">
            <a:off x="4495800" y="3352800"/>
            <a:ext cx="3962400" cy="24384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7" name="Arc 11">
            <a:extLst>
              <a:ext uri="{FF2B5EF4-FFF2-40B4-BE49-F238E27FC236}">
                <a16:creationId xmlns:a16="http://schemas.microsoft.com/office/drawing/2014/main" id="{895D978C-228E-4E62-AE67-66D22B427251}"/>
              </a:ext>
            </a:extLst>
          </p:cNvPr>
          <p:cNvSpPr>
            <a:spLocks/>
          </p:cNvSpPr>
          <p:nvPr/>
        </p:nvSpPr>
        <p:spPr bwMode="auto">
          <a:xfrm rot="10800000">
            <a:off x="4495800" y="4267200"/>
            <a:ext cx="3962400" cy="15240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Rectangle 12">
            <a:extLst>
              <a:ext uri="{FF2B5EF4-FFF2-40B4-BE49-F238E27FC236}">
                <a16:creationId xmlns:a16="http://schemas.microsoft.com/office/drawing/2014/main" id="{F045FE09-C6F0-4292-8AC0-690B52ADF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9113" y="5921375"/>
            <a:ext cx="45624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0                       25,000                      50,000</a:t>
            </a:r>
          </a:p>
        </p:txBody>
      </p:sp>
      <p:sp>
        <p:nvSpPr>
          <p:cNvPr id="14349" name="Rectangle 13">
            <a:extLst>
              <a:ext uri="{FF2B5EF4-FFF2-40B4-BE49-F238E27FC236}">
                <a16:creationId xmlns:a16="http://schemas.microsoft.com/office/drawing/2014/main" id="{EFEC9BE4-251F-4E88-8E37-92BAF2EA4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913" y="6149975"/>
            <a:ext cx="18827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OUTPUT (units)</a:t>
            </a:r>
          </a:p>
        </p:txBody>
      </p:sp>
      <p:sp>
        <p:nvSpPr>
          <p:cNvPr id="14350" name="Rectangle 14">
            <a:extLst>
              <a:ext uri="{FF2B5EF4-FFF2-40B4-BE49-F238E27FC236}">
                <a16:creationId xmlns:a16="http://schemas.microsoft.com/office/drawing/2014/main" id="{6AFDC3CC-0ACE-44DA-9D6F-67CBB7D2CE8F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3180556" y="4021932"/>
            <a:ext cx="20859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ASSET LEVEL ($)</a:t>
            </a:r>
          </a:p>
        </p:txBody>
      </p:sp>
      <p:sp>
        <p:nvSpPr>
          <p:cNvPr id="14351" name="Rectangle 15">
            <a:extLst>
              <a:ext uri="{FF2B5EF4-FFF2-40B4-BE49-F238E27FC236}">
                <a16:creationId xmlns:a16="http://schemas.microsoft.com/office/drawing/2014/main" id="{9539FDDA-10ED-457D-B772-63A2422B46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8313" y="4778375"/>
            <a:ext cx="18192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Current Assets</a:t>
            </a:r>
          </a:p>
        </p:txBody>
      </p:sp>
      <p:sp>
        <p:nvSpPr>
          <p:cNvPr id="14352" name="Line 16">
            <a:extLst>
              <a:ext uri="{FF2B5EF4-FFF2-40B4-BE49-F238E27FC236}">
                <a16:creationId xmlns:a16="http://schemas.microsoft.com/office/drawing/2014/main" id="{CF0ACCC8-7353-481B-9AD2-0B06CE1C78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39624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Line 17">
            <a:extLst>
              <a:ext uri="{FF2B5EF4-FFF2-40B4-BE49-F238E27FC236}">
                <a16:creationId xmlns:a16="http://schemas.microsoft.com/office/drawing/2014/main" id="{BF60BACC-A6E1-4E5E-A48F-5DFB8E12A5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4191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18">
            <a:extLst>
              <a:ext uri="{FF2B5EF4-FFF2-40B4-BE49-F238E27FC236}">
                <a16:creationId xmlns:a16="http://schemas.microsoft.com/office/drawing/2014/main" id="{3F23CCE8-21C2-4CC2-9A72-F906D9F1E6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29400" y="4495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Line 19">
            <a:extLst>
              <a:ext uri="{FF2B5EF4-FFF2-40B4-BE49-F238E27FC236}">
                <a16:creationId xmlns:a16="http://schemas.microsoft.com/office/drawing/2014/main" id="{E145A459-8106-46DF-B4BD-64DE8705528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5105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6" name="Line 20">
            <a:extLst>
              <a:ext uri="{FF2B5EF4-FFF2-40B4-BE49-F238E27FC236}">
                <a16:creationId xmlns:a16="http://schemas.microsoft.com/office/drawing/2014/main" id="{D30B9F16-7428-4F40-B70D-D6909B456DE7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5105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7" name="Line 21">
            <a:extLst>
              <a:ext uri="{FF2B5EF4-FFF2-40B4-BE49-F238E27FC236}">
                <a16:creationId xmlns:a16="http://schemas.microsoft.com/office/drawing/2014/main" id="{C582FD64-40A0-4D5E-A730-4A05F746A84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5105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8" name="Rectangle 22">
            <a:extLst>
              <a:ext uri="{FF2B5EF4-FFF2-40B4-BE49-F238E27FC236}">
                <a16:creationId xmlns:a16="http://schemas.microsoft.com/office/drawing/2014/main" id="{3FE2421D-7F61-485D-BE93-80353F0C2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3313" y="3940175"/>
            <a:ext cx="10826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1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Policy C</a:t>
            </a:r>
          </a:p>
        </p:txBody>
      </p:sp>
      <p:sp>
        <p:nvSpPr>
          <p:cNvPr id="14359" name="Rectangle 23">
            <a:extLst>
              <a:ext uri="{FF2B5EF4-FFF2-40B4-BE49-F238E27FC236}">
                <a16:creationId xmlns:a16="http://schemas.microsoft.com/office/drawing/2014/main" id="{66CAD73D-1B4E-42FE-A642-85A9D665A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3313" y="3025775"/>
            <a:ext cx="10826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1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Policy A</a:t>
            </a:r>
          </a:p>
        </p:txBody>
      </p:sp>
      <p:sp>
        <p:nvSpPr>
          <p:cNvPr id="14360" name="Rectangle 24">
            <a:extLst>
              <a:ext uri="{FF2B5EF4-FFF2-40B4-BE49-F238E27FC236}">
                <a16:creationId xmlns:a16="http://schemas.microsoft.com/office/drawing/2014/main" id="{37B3BA2F-B4AC-4D93-AE9D-50AA41FDB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3313" y="3482975"/>
            <a:ext cx="10826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1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Policy B</a:t>
            </a:r>
          </a:p>
        </p:txBody>
      </p:sp>
      <p:sp>
        <p:nvSpPr>
          <p:cNvPr id="14361" name="Line 25">
            <a:extLst>
              <a:ext uri="{FF2B5EF4-FFF2-40B4-BE49-F238E27FC236}">
                <a16:creationId xmlns:a16="http://schemas.microsoft.com/office/drawing/2014/main" id="{91350724-A3DE-4729-B721-619FFE3F26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4876800"/>
            <a:ext cx="35052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2" name="Line 26">
            <a:extLst>
              <a:ext uri="{FF2B5EF4-FFF2-40B4-BE49-F238E27FC236}">
                <a16:creationId xmlns:a16="http://schemas.microsoft.com/office/drawing/2014/main" id="{321F3E02-EDDE-43CE-BEE3-B27E890FAC1B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2763" y="1595438"/>
            <a:ext cx="4008437" cy="4762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BA63103-B010-449D-B242-4E412A463E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350" y="1987550"/>
            <a:ext cx="7759700" cy="520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5363" name="Line 3">
            <a:extLst>
              <a:ext uri="{FF2B5EF4-FFF2-40B4-BE49-F238E27FC236}">
                <a16:creationId xmlns:a16="http://schemas.microsoft.com/office/drawing/2014/main" id="{BD63CDE2-ECC2-4F10-B3F4-0CF47ADFD17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934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2E0D0265-0E28-4F6F-BE49-3BD570C6EB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0800"/>
            <a:ext cx="7404100" cy="1701800"/>
          </a:xfrm>
        </p:spPr>
        <p:txBody>
          <a:bodyPr/>
          <a:lstStyle/>
          <a:p>
            <a:pPr>
              <a:defRPr/>
            </a:pPr>
            <a:r>
              <a:rPr lang="en-US" altLang="en-US" b="1"/>
              <a:t>Summary of the Optimal Amount of Current Assets</a:t>
            </a:r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39DC9619-1912-4A91-A6A4-919AABF3DB3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81200"/>
            <a:ext cx="7772400" cy="2438400"/>
          </a:xfrm>
          <a:extLst>
            <a:ext uri="{91240B29-F687-4F45-9708-019B960494DF}">
              <a14:hiddenLine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ctr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sz="2000" i="1">
                <a:effectLst>
                  <a:outerShdw blurRad="38100" dist="38100" dir="2700000" algn="tl">
                    <a:srgbClr val="C0C0C0"/>
                  </a:outerShdw>
                </a:effectLst>
              </a:rPr>
              <a:t>UMMARY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 O</a:t>
            </a:r>
            <a:r>
              <a:rPr lang="en-US" altLang="en-US" sz="2000" i="1"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 O</a:t>
            </a:r>
            <a:r>
              <a:rPr lang="en-US" altLang="en-US" sz="2000" i="1">
                <a:effectLst>
                  <a:outerShdw blurRad="38100" dist="38100" dir="2700000" algn="tl">
                    <a:srgbClr val="C0C0C0"/>
                  </a:outerShdw>
                </a:effectLst>
              </a:rPr>
              <a:t>PTIMAL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 C</a:t>
            </a:r>
            <a:r>
              <a:rPr lang="en-US" altLang="en-US" sz="2000" i="1">
                <a:effectLst>
                  <a:outerShdw blurRad="38100" dist="38100" dir="2700000" algn="tl">
                    <a:srgbClr val="C0C0C0"/>
                  </a:outerShdw>
                </a:effectLst>
              </a:rPr>
              <a:t>URRENT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 A</a:t>
            </a:r>
            <a:r>
              <a:rPr lang="en-US" altLang="en-US" sz="2000" i="1">
                <a:effectLst>
                  <a:outerShdw blurRad="38100" dist="38100" dir="2700000" algn="tl">
                    <a:srgbClr val="C0C0C0"/>
                  </a:outerShdw>
                </a:effectLst>
              </a:rPr>
              <a:t>SSET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 A</a:t>
            </a:r>
            <a:r>
              <a:rPr lang="en-US" altLang="en-US" sz="2000" i="1">
                <a:effectLst>
                  <a:outerShdw blurRad="38100" dist="38100" dir="2700000" algn="tl">
                    <a:srgbClr val="C0C0C0"/>
                  </a:outerShdw>
                </a:effectLst>
              </a:rPr>
              <a:t>NALYSIS</a:t>
            </a:r>
            <a:endParaRPr lang="en-US" altLang="en-US" sz="2400" u="sng"/>
          </a:p>
          <a:p>
            <a:pPr marL="0" indent="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altLang="en-US" sz="2400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Policy	</a:t>
            </a:r>
            <a:r>
              <a:rPr lang="en-US" altLang="en-US" sz="2400" i="1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altLang="en-US" sz="2400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Liquidity</a:t>
            </a:r>
            <a:r>
              <a:rPr lang="en-US" altLang="en-US" sz="2400" i="1">
                <a:effectLst>
                  <a:outerShdw blurRad="38100" dist="38100" dir="2700000" algn="tl">
                    <a:srgbClr val="C0C0C0"/>
                  </a:outerShdw>
                </a:effectLst>
              </a:rPr>
              <a:t> 	</a:t>
            </a:r>
            <a:r>
              <a:rPr lang="en-US" altLang="en-US" sz="2400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Profitability</a:t>
            </a:r>
            <a:r>
              <a:rPr lang="en-US" altLang="en-US" sz="2400" i="1">
                <a:effectLst>
                  <a:outerShdw blurRad="38100" dist="38100" dir="2700000" algn="tl">
                    <a:srgbClr val="C0C0C0"/>
                  </a:outerShdw>
                </a:effectLst>
              </a:rPr>
              <a:t>	       </a:t>
            </a:r>
            <a:r>
              <a:rPr lang="en-US" altLang="en-US" sz="2400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Risk</a:t>
            </a:r>
            <a:r>
              <a:rPr lang="en-US" alt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marL="0" indent="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alt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A		   High	     Low	       Low</a:t>
            </a:r>
          </a:p>
          <a:p>
            <a:pPr marL="0" indent="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altLang="en-US" sz="24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B		Average	  Average	    Average</a:t>
            </a:r>
          </a:p>
          <a:p>
            <a:pPr marL="0" indent="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alt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C		   Low		     High	       High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6198D824-8EC0-44B6-B5AA-1BEBAC4BFF5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768350" y="4425950"/>
            <a:ext cx="7759700" cy="2120900"/>
          </a:xfrm>
          <a:solidFill>
            <a:schemeClr val="accent1"/>
          </a:solidFill>
          <a:ln w="12700" cap="flat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863600" indent="-863600">
              <a:spcBef>
                <a:spcPct val="10000"/>
              </a:spcBef>
              <a:spcAft>
                <a:spcPct val="10000"/>
              </a:spcAft>
              <a:buFont typeface="Monotype Sorts"/>
              <a:buNone/>
            </a:pPr>
            <a:r>
              <a:rPr lang="en-US" altLang="en-US" sz="2800"/>
              <a:t>   1.   Profitability varies inversely with   liquidity.</a:t>
            </a:r>
          </a:p>
          <a:p>
            <a:pPr marL="863600" indent="-863600">
              <a:spcBef>
                <a:spcPct val="10000"/>
              </a:spcBef>
              <a:spcAft>
                <a:spcPct val="0"/>
              </a:spcAft>
              <a:buFont typeface="Monotype Sorts"/>
              <a:buNone/>
            </a:pPr>
            <a:r>
              <a:rPr lang="en-US" altLang="en-US" sz="2800"/>
              <a:t>   2.   Profitability moves together with risk.</a:t>
            </a:r>
            <a:endParaRPr lang="en-US" altLang="en-US" sz="2400"/>
          </a:p>
          <a:p>
            <a:pPr marL="863600" indent="-863600">
              <a:spcBef>
                <a:spcPct val="0"/>
              </a:spcBef>
              <a:spcAft>
                <a:spcPct val="0"/>
              </a:spcAft>
              <a:buFont typeface="Monotype Sorts"/>
              <a:buNone/>
            </a:pPr>
            <a:r>
              <a:rPr lang="en-US" altLang="en-US" sz="2800"/>
              <a:t>	(risk and return go hand in hand!)</a:t>
            </a:r>
          </a:p>
        </p:txBody>
      </p:sp>
      <p:sp>
        <p:nvSpPr>
          <p:cNvPr id="15367" name="Line 7">
            <a:extLst>
              <a:ext uri="{FF2B5EF4-FFF2-40B4-BE49-F238E27FC236}">
                <a16:creationId xmlns:a16="http://schemas.microsoft.com/office/drawing/2014/main" id="{88339708-1C27-43FC-ADF4-AE5D6BF0B4C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2763" y="1595438"/>
            <a:ext cx="6980237" cy="4762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Line 8">
            <a:extLst>
              <a:ext uri="{FF2B5EF4-FFF2-40B4-BE49-F238E27FC236}">
                <a16:creationId xmlns:a16="http://schemas.microsoft.com/office/drawing/2014/main" id="{016DBA85-81D1-4FC9-80C7-228BB74BDE1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1981200"/>
            <a:ext cx="0" cy="4572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Line 9">
            <a:extLst>
              <a:ext uri="{FF2B5EF4-FFF2-40B4-BE49-F238E27FC236}">
                <a16:creationId xmlns:a16="http://schemas.microsoft.com/office/drawing/2014/main" id="{7C58663A-65AC-425C-8302-95D5696E5136}"/>
              </a:ext>
            </a:extLst>
          </p:cNvPr>
          <p:cNvSpPr>
            <a:spLocks noChangeShapeType="1"/>
          </p:cNvSpPr>
          <p:nvPr/>
        </p:nvSpPr>
        <p:spPr bwMode="auto">
          <a:xfrm>
            <a:off x="8534400" y="1981200"/>
            <a:ext cx="0" cy="4572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>
            <a:extLst>
              <a:ext uri="{FF2B5EF4-FFF2-40B4-BE49-F238E27FC236}">
                <a16:creationId xmlns:a16="http://schemas.microsoft.com/office/drawing/2014/main" id="{591C6239-65B6-4621-AA14-D6E2641C7D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800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82F26799-4BE4-4C5E-9900-85E9FAF11A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781800" cy="1752600"/>
          </a:xfrm>
        </p:spPr>
        <p:txBody>
          <a:bodyPr/>
          <a:lstStyle/>
          <a:p>
            <a:pPr>
              <a:defRPr/>
            </a:pPr>
            <a:r>
              <a:rPr lang="en-US" altLang="en-US" b="1"/>
              <a:t>Classifications of Working Capital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CC71EBDC-4EFF-4850-BE22-ED0BBA6BAC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038600"/>
            <a:ext cx="8229600" cy="2362200"/>
          </a:xfrm>
        </p:spPr>
        <p:txBody>
          <a:bodyPr/>
          <a:lstStyle/>
          <a:p>
            <a:pPr marL="457200" indent="-457200">
              <a:buFont typeface="Monotype Sorts" pitchFamily="2" charset="2"/>
              <a:buChar char="u"/>
              <a:defRPr/>
            </a:pPr>
            <a:r>
              <a:rPr lang="en-US" altLang="en-US" i="1" u="sng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Time</a:t>
            </a:r>
            <a:endParaRPr lang="en-US" altLang="en-US"/>
          </a:p>
          <a:p>
            <a:pPr marL="1028700" lvl="1" indent="-457200">
              <a:buFont typeface="Monotype Sorts" pitchFamily="2" charset="2"/>
              <a:buChar char="u"/>
              <a:defRPr/>
            </a:pPr>
            <a:r>
              <a:rPr lang="en-US" altLang="en-US"/>
              <a:t>Permanent</a:t>
            </a:r>
          </a:p>
          <a:p>
            <a:pPr marL="1028700" lvl="1" indent="-457200">
              <a:buFont typeface="Monotype Sorts" pitchFamily="2" charset="2"/>
              <a:buChar char="u"/>
              <a:defRPr/>
            </a:pPr>
            <a:r>
              <a:rPr lang="en-US" altLang="en-US"/>
              <a:t>Temporary</a:t>
            </a:r>
          </a:p>
        </p:txBody>
      </p:sp>
      <p:sp>
        <p:nvSpPr>
          <p:cNvPr id="16389" name="Line 5">
            <a:extLst>
              <a:ext uri="{FF2B5EF4-FFF2-40B4-BE49-F238E27FC236}">
                <a16:creationId xmlns:a16="http://schemas.microsoft.com/office/drawing/2014/main" id="{3EF22225-F3FF-4E0F-8B2E-AD1617566F6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724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B964850-4678-47E9-B5BE-C63BCDE234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9812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287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/>
            </a:pPr>
            <a:r>
              <a:rPr lang="en-US" altLang="en-US" sz="4000" i="1" u="sng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Components</a:t>
            </a:r>
            <a:endParaRPr lang="en-US" altLang="en-US" sz="4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/>
            </a:pPr>
            <a:r>
              <a:rPr lang="en-US" altLang="en-US" sz="3600">
                <a:solidFill>
                  <a:srgbClr val="000000"/>
                </a:solidFill>
                <a:latin typeface="Arial" panose="020B0604020202020204" pitchFamily="34" charset="0"/>
              </a:rPr>
              <a:t>Cash, marketable securities, receivables, and inventory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2">
            <a:extLst>
              <a:ext uri="{FF2B5EF4-FFF2-40B4-BE49-F238E27FC236}">
                <a16:creationId xmlns:a16="http://schemas.microsoft.com/office/drawing/2014/main" id="{AEDFFE4E-6325-4E88-B1A8-ABBC3368C69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267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7A290B88-8975-4ECA-A13C-DDEEA6E424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5334000" cy="1752600"/>
          </a:xfrm>
        </p:spPr>
        <p:txBody>
          <a:bodyPr/>
          <a:lstStyle/>
          <a:p>
            <a:pPr>
              <a:defRPr/>
            </a:pPr>
            <a:r>
              <a:rPr lang="en-US" altLang="en-US" b="1" dirty="0"/>
              <a:t>Permanent Working Capital</a:t>
            </a: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0D3E2699-BF3D-47DB-98A4-86BE84F0C8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60500" y="1917700"/>
            <a:ext cx="6375400" cy="812800"/>
          </a:xfrm>
          <a:solidFill>
            <a:schemeClr val="accent1"/>
          </a:solidFill>
          <a:ln w="25400" cap="flat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 alt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amount of current assets required to meet a firm’s long-term minimum needs.</a:t>
            </a:r>
          </a:p>
        </p:txBody>
      </p:sp>
      <p:sp>
        <p:nvSpPr>
          <p:cNvPr id="17413" name="Line 5">
            <a:extLst>
              <a:ext uri="{FF2B5EF4-FFF2-40B4-BE49-F238E27FC236}">
                <a16:creationId xmlns:a16="http://schemas.microsoft.com/office/drawing/2014/main" id="{A28A8F84-9CEF-484A-9115-43B61BD9EDD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267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3511A343-0A5D-4D83-9E09-C2632DE495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2913" y="4862513"/>
            <a:ext cx="39274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Permanent current assets</a:t>
            </a:r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71C42880-46DA-4099-9260-898F1816C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6713" y="6005513"/>
            <a:ext cx="9080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17416" name="Rectangle 8">
            <a:extLst>
              <a:ext uri="{FF2B5EF4-FFF2-40B4-BE49-F238E27FC236}">
                <a16:creationId xmlns:a16="http://schemas.microsoft.com/office/drawing/2014/main" id="{215A40F6-8B30-4018-B111-5FC069100BCF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-325437" y="4257675"/>
            <a:ext cx="287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DOLLAR AMOUNT</a:t>
            </a:r>
          </a:p>
        </p:txBody>
      </p:sp>
      <p:sp>
        <p:nvSpPr>
          <p:cNvPr id="17417" name="Line 9">
            <a:extLst>
              <a:ext uri="{FF2B5EF4-FFF2-40B4-BE49-F238E27FC236}">
                <a16:creationId xmlns:a16="http://schemas.microsoft.com/office/drawing/2014/main" id="{FE02E566-706D-4578-80A8-360810ED0129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5943600"/>
            <a:ext cx="65532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10">
            <a:extLst>
              <a:ext uri="{FF2B5EF4-FFF2-40B4-BE49-F238E27FC236}">
                <a16:creationId xmlns:a16="http://schemas.microsoft.com/office/drawing/2014/main" id="{B91B5318-939B-4985-AEB0-E4DB200048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7800" y="3048000"/>
            <a:ext cx="0" cy="28956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11">
            <a:extLst>
              <a:ext uri="{FF2B5EF4-FFF2-40B4-BE49-F238E27FC236}">
                <a16:creationId xmlns:a16="http://schemas.microsoft.com/office/drawing/2014/main" id="{413536BD-239B-4D39-9538-EB8F1E0898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7800" y="3810000"/>
            <a:ext cx="6629400" cy="1295400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>
            <a:extLst>
              <a:ext uri="{FF2B5EF4-FFF2-40B4-BE49-F238E27FC236}">
                <a16:creationId xmlns:a16="http://schemas.microsoft.com/office/drawing/2014/main" id="{5DA5882A-DA1D-4186-888B-6DF45ED921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00800" y="41910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>
            <a:extLst>
              <a:ext uri="{FF2B5EF4-FFF2-40B4-BE49-F238E27FC236}">
                <a16:creationId xmlns:a16="http://schemas.microsoft.com/office/drawing/2014/main" id="{45C1845F-C203-4DDE-9ED0-8FF6620B47E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52578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DEB5D-0614-4295-9FB6-C5E19261F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 u="sng" dirty="0"/>
              <a:t>Permanent Working Capital</a:t>
            </a:r>
            <a:endParaRPr lang="en-US" b="1" u="sng" dirty="0"/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E43377B3-D833-4E80-A7F7-875247A0D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Monotype Sorts" pitchFamily="2" charset="2"/>
              <a:buChar char="u"/>
              <a:defRPr/>
            </a:pPr>
            <a:r>
              <a:rPr lang="en-US" altLang="en-US" dirty="0"/>
              <a:t>It does not consist of </a:t>
            </a:r>
            <a:r>
              <a:rPr lang="en-US" altLang="en-US" u="sng" dirty="0"/>
              <a:t>particular current assets</a:t>
            </a:r>
            <a:r>
              <a:rPr lang="en-US" altLang="en-US" dirty="0"/>
              <a:t> staying permanently in place, but is a </a:t>
            </a:r>
            <a:r>
              <a:rPr lang="en-US" altLang="en-US" u="sng" dirty="0"/>
              <a:t>permanent level of investment</a:t>
            </a:r>
            <a:r>
              <a:rPr lang="en-US" altLang="en-US" dirty="0"/>
              <a:t> in current assets, whose individual items are constantly turning over. </a:t>
            </a:r>
          </a:p>
          <a:p>
            <a:pPr>
              <a:buFont typeface="Monotype Sorts" pitchFamily="2" charset="2"/>
              <a:buChar char="u"/>
              <a:defRPr/>
            </a:pPr>
            <a:r>
              <a:rPr lang="en-US" altLang="en-US" dirty="0"/>
              <a:t>E.g. Payments, Salary, Minimum Stock of materials, Electricity and Telephone Bills.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2">
            <a:extLst>
              <a:ext uri="{FF2B5EF4-FFF2-40B4-BE49-F238E27FC236}">
                <a16:creationId xmlns:a16="http://schemas.microsoft.com/office/drawing/2014/main" id="{15AA8D4A-86A2-47A4-ADCB-985F66D6BDB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267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01A13DC-19DA-4B07-AC19-8EB57B9BC4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5334000" cy="1752600"/>
          </a:xfrm>
        </p:spPr>
        <p:txBody>
          <a:bodyPr/>
          <a:lstStyle/>
          <a:p>
            <a:pPr>
              <a:defRPr/>
            </a:pPr>
            <a:r>
              <a:rPr lang="en-US" altLang="en-US" b="1"/>
              <a:t>Temporary Working Capital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8FF54EF1-8B55-4AA9-AF06-C88A32DD5A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60500" y="1917700"/>
            <a:ext cx="6375400" cy="812800"/>
          </a:xfrm>
          <a:solidFill>
            <a:schemeClr val="accent1"/>
          </a:solidFill>
          <a:ln w="25400" cap="flat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 altLang="en-US" sz="2400">
                <a:solidFill>
                  <a:srgbClr val="42B2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amount of current assets that varies with seasonal requirements.</a:t>
            </a:r>
          </a:p>
        </p:txBody>
      </p:sp>
      <p:sp>
        <p:nvSpPr>
          <p:cNvPr id="19461" name="Line 5">
            <a:extLst>
              <a:ext uri="{FF2B5EF4-FFF2-40B4-BE49-F238E27FC236}">
                <a16:creationId xmlns:a16="http://schemas.microsoft.com/office/drawing/2014/main" id="{4A63AE1F-C4F5-423C-898C-AD3294FB4E5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267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26233F60-A409-4E55-A715-AF69D316F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2913" y="4862513"/>
            <a:ext cx="39274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Permanent current assets</a:t>
            </a:r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C7A37072-B0A0-4040-919D-38D17CE3F6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6713" y="6005513"/>
            <a:ext cx="9080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19464" name="Rectangle 8">
            <a:extLst>
              <a:ext uri="{FF2B5EF4-FFF2-40B4-BE49-F238E27FC236}">
                <a16:creationId xmlns:a16="http://schemas.microsoft.com/office/drawing/2014/main" id="{213FB6DF-510D-49D4-A6BD-078BE23F1C76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-325437" y="4257675"/>
            <a:ext cx="287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DOLLAR AMOUNT</a:t>
            </a:r>
          </a:p>
        </p:txBody>
      </p:sp>
      <p:sp>
        <p:nvSpPr>
          <p:cNvPr id="19465" name="Line 9">
            <a:extLst>
              <a:ext uri="{FF2B5EF4-FFF2-40B4-BE49-F238E27FC236}">
                <a16:creationId xmlns:a16="http://schemas.microsoft.com/office/drawing/2014/main" id="{7B365163-3FDE-4ECB-98A9-90D11F0574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5943600"/>
            <a:ext cx="65532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Line 10">
            <a:extLst>
              <a:ext uri="{FF2B5EF4-FFF2-40B4-BE49-F238E27FC236}">
                <a16:creationId xmlns:a16="http://schemas.microsoft.com/office/drawing/2014/main" id="{C270D4CD-7C5F-484C-BCCD-1DB1C995DE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7800" y="3048000"/>
            <a:ext cx="0" cy="28956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Line 11">
            <a:extLst>
              <a:ext uri="{FF2B5EF4-FFF2-40B4-BE49-F238E27FC236}">
                <a16:creationId xmlns:a16="http://schemas.microsoft.com/office/drawing/2014/main" id="{024379B8-45E2-4EBE-8C95-5C7BD90BAE6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7800" y="3810000"/>
            <a:ext cx="6629400" cy="1295400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2">
            <a:extLst>
              <a:ext uri="{FF2B5EF4-FFF2-40B4-BE49-F238E27FC236}">
                <a16:creationId xmlns:a16="http://schemas.microsoft.com/office/drawing/2014/main" id="{83BA0951-A1ED-4BB7-A954-6266396314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00800" y="4191000"/>
            <a:ext cx="0" cy="7620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>
            <a:extLst>
              <a:ext uri="{FF2B5EF4-FFF2-40B4-BE49-F238E27FC236}">
                <a16:creationId xmlns:a16="http://schemas.microsoft.com/office/drawing/2014/main" id="{DC609A84-BAA9-4E35-B977-599162ACB72C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5257800"/>
            <a:ext cx="0" cy="6858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Freeform 14">
            <a:extLst>
              <a:ext uri="{FF2B5EF4-FFF2-40B4-BE49-F238E27FC236}">
                <a16:creationId xmlns:a16="http://schemas.microsoft.com/office/drawing/2014/main" id="{7E7B93EC-79F9-4F3D-9992-8DC346CAECA9}"/>
              </a:ext>
            </a:extLst>
          </p:cNvPr>
          <p:cNvSpPr>
            <a:spLocks/>
          </p:cNvSpPr>
          <p:nvPr/>
        </p:nvSpPr>
        <p:spPr bwMode="auto">
          <a:xfrm>
            <a:off x="1447800" y="2908300"/>
            <a:ext cx="6605588" cy="2198688"/>
          </a:xfrm>
          <a:custGeom>
            <a:avLst/>
            <a:gdLst>
              <a:gd name="T0" fmla="*/ 2147483646 w 4161"/>
              <a:gd name="T1" fmla="*/ 2147483646 h 1385"/>
              <a:gd name="T2" fmla="*/ 2147483646 w 4161"/>
              <a:gd name="T3" fmla="*/ 2147483646 h 1385"/>
              <a:gd name="T4" fmla="*/ 2147483646 w 4161"/>
              <a:gd name="T5" fmla="*/ 2147483646 h 1385"/>
              <a:gd name="T6" fmla="*/ 2147483646 w 4161"/>
              <a:gd name="T7" fmla="*/ 2147483646 h 1385"/>
              <a:gd name="T8" fmla="*/ 2147483646 w 4161"/>
              <a:gd name="T9" fmla="*/ 2147483646 h 1385"/>
              <a:gd name="T10" fmla="*/ 2147483646 w 4161"/>
              <a:gd name="T11" fmla="*/ 2147483646 h 1385"/>
              <a:gd name="T12" fmla="*/ 2147483646 w 4161"/>
              <a:gd name="T13" fmla="*/ 2147483646 h 1385"/>
              <a:gd name="T14" fmla="*/ 2147483646 w 4161"/>
              <a:gd name="T15" fmla="*/ 2147483646 h 1385"/>
              <a:gd name="T16" fmla="*/ 2147483646 w 4161"/>
              <a:gd name="T17" fmla="*/ 2147483646 h 1385"/>
              <a:gd name="T18" fmla="*/ 2147483646 w 4161"/>
              <a:gd name="T19" fmla="*/ 2147483646 h 1385"/>
              <a:gd name="T20" fmla="*/ 2147483646 w 4161"/>
              <a:gd name="T21" fmla="*/ 2147483646 h 1385"/>
              <a:gd name="T22" fmla="*/ 2147483646 w 4161"/>
              <a:gd name="T23" fmla="*/ 2147483646 h 1385"/>
              <a:gd name="T24" fmla="*/ 2147483646 w 4161"/>
              <a:gd name="T25" fmla="*/ 2147483646 h 1385"/>
              <a:gd name="T26" fmla="*/ 2147483646 w 4161"/>
              <a:gd name="T27" fmla="*/ 2147483646 h 1385"/>
              <a:gd name="T28" fmla="*/ 2147483646 w 4161"/>
              <a:gd name="T29" fmla="*/ 2147483646 h 1385"/>
              <a:gd name="T30" fmla="*/ 2147483646 w 4161"/>
              <a:gd name="T31" fmla="*/ 2147483646 h 1385"/>
              <a:gd name="T32" fmla="*/ 2147483646 w 4161"/>
              <a:gd name="T33" fmla="*/ 2147483646 h 1385"/>
              <a:gd name="T34" fmla="*/ 2147483646 w 4161"/>
              <a:gd name="T35" fmla="*/ 2147483646 h 1385"/>
              <a:gd name="T36" fmla="*/ 2147483646 w 4161"/>
              <a:gd name="T37" fmla="*/ 2147483646 h 1385"/>
              <a:gd name="T38" fmla="*/ 2147483646 w 4161"/>
              <a:gd name="T39" fmla="*/ 2147483646 h 1385"/>
              <a:gd name="T40" fmla="*/ 2147483646 w 4161"/>
              <a:gd name="T41" fmla="*/ 2147483646 h 1385"/>
              <a:gd name="T42" fmla="*/ 2147483646 w 4161"/>
              <a:gd name="T43" fmla="*/ 2147483646 h 1385"/>
              <a:gd name="T44" fmla="*/ 2147483646 w 4161"/>
              <a:gd name="T45" fmla="*/ 2147483646 h 1385"/>
              <a:gd name="T46" fmla="*/ 2147483646 w 4161"/>
              <a:gd name="T47" fmla="*/ 2147483646 h 1385"/>
              <a:gd name="T48" fmla="*/ 2147483646 w 4161"/>
              <a:gd name="T49" fmla="*/ 2147483646 h 1385"/>
              <a:gd name="T50" fmla="*/ 2147483646 w 4161"/>
              <a:gd name="T51" fmla="*/ 2147483646 h 1385"/>
              <a:gd name="T52" fmla="*/ 2147483646 w 4161"/>
              <a:gd name="T53" fmla="*/ 2147483646 h 1385"/>
              <a:gd name="T54" fmla="*/ 2147483646 w 4161"/>
              <a:gd name="T55" fmla="*/ 2147483646 h 1385"/>
              <a:gd name="T56" fmla="*/ 2147483646 w 4161"/>
              <a:gd name="T57" fmla="*/ 2147483646 h 1385"/>
              <a:gd name="T58" fmla="*/ 2147483646 w 4161"/>
              <a:gd name="T59" fmla="*/ 2147483646 h 1385"/>
              <a:gd name="T60" fmla="*/ 2147483646 w 4161"/>
              <a:gd name="T61" fmla="*/ 2147483646 h 1385"/>
              <a:gd name="T62" fmla="*/ 2147483646 w 4161"/>
              <a:gd name="T63" fmla="*/ 2147483646 h 1385"/>
              <a:gd name="T64" fmla="*/ 2147483646 w 4161"/>
              <a:gd name="T65" fmla="*/ 2147483646 h 1385"/>
              <a:gd name="T66" fmla="*/ 2147483646 w 4161"/>
              <a:gd name="T67" fmla="*/ 2147483646 h 1385"/>
              <a:gd name="T68" fmla="*/ 2147483646 w 4161"/>
              <a:gd name="T69" fmla="*/ 2147483646 h 1385"/>
              <a:gd name="T70" fmla="*/ 2147483646 w 4161"/>
              <a:gd name="T71" fmla="*/ 2147483646 h 1385"/>
              <a:gd name="T72" fmla="*/ 2147483646 w 4161"/>
              <a:gd name="T73" fmla="*/ 2147483646 h 1385"/>
              <a:gd name="T74" fmla="*/ 2147483646 w 4161"/>
              <a:gd name="T75" fmla="*/ 2147483646 h 1385"/>
              <a:gd name="T76" fmla="*/ 2147483646 w 4161"/>
              <a:gd name="T77" fmla="*/ 2147483646 h 1385"/>
              <a:gd name="T78" fmla="*/ 2147483646 w 4161"/>
              <a:gd name="T79" fmla="*/ 2147483646 h 1385"/>
              <a:gd name="T80" fmla="*/ 2147483646 w 4161"/>
              <a:gd name="T81" fmla="*/ 2147483646 h 1385"/>
              <a:gd name="T82" fmla="*/ 2147483646 w 4161"/>
              <a:gd name="T83" fmla="*/ 2147483646 h 1385"/>
              <a:gd name="T84" fmla="*/ 2147483646 w 4161"/>
              <a:gd name="T85" fmla="*/ 2147483646 h 1385"/>
              <a:gd name="T86" fmla="*/ 2147483646 w 4161"/>
              <a:gd name="T87" fmla="*/ 2147483646 h 1385"/>
              <a:gd name="T88" fmla="*/ 2147483646 w 4161"/>
              <a:gd name="T89" fmla="*/ 2147483646 h 1385"/>
              <a:gd name="T90" fmla="*/ 2147483646 w 4161"/>
              <a:gd name="T91" fmla="*/ 2147483646 h 1385"/>
              <a:gd name="T92" fmla="*/ 2147483646 w 4161"/>
              <a:gd name="T93" fmla="*/ 2147483646 h 1385"/>
              <a:gd name="T94" fmla="*/ 2147483646 w 4161"/>
              <a:gd name="T95" fmla="*/ 2147483646 h 1385"/>
              <a:gd name="T96" fmla="*/ 2147483646 w 4161"/>
              <a:gd name="T97" fmla="*/ 2147483646 h 1385"/>
              <a:gd name="T98" fmla="*/ 2147483646 w 4161"/>
              <a:gd name="T99" fmla="*/ 2147483646 h 1385"/>
              <a:gd name="T100" fmla="*/ 2147483646 w 4161"/>
              <a:gd name="T101" fmla="*/ 2147483646 h 1385"/>
              <a:gd name="T102" fmla="*/ 2147483646 w 4161"/>
              <a:gd name="T103" fmla="*/ 2147483646 h 1385"/>
              <a:gd name="T104" fmla="*/ 2147483646 w 4161"/>
              <a:gd name="T105" fmla="*/ 2147483646 h 1385"/>
              <a:gd name="T106" fmla="*/ 2147483646 w 4161"/>
              <a:gd name="T107" fmla="*/ 2147483646 h 1385"/>
              <a:gd name="T108" fmla="*/ 2147483646 w 4161"/>
              <a:gd name="T109" fmla="*/ 2147483646 h 1385"/>
              <a:gd name="T110" fmla="*/ 2147483646 w 4161"/>
              <a:gd name="T111" fmla="*/ 2147483646 h 1385"/>
              <a:gd name="T112" fmla="*/ 2147483646 w 4161"/>
              <a:gd name="T113" fmla="*/ 2147483646 h 1385"/>
              <a:gd name="T114" fmla="*/ 2147483646 w 4161"/>
              <a:gd name="T115" fmla="*/ 2147483646 h 1385"/>
              <a:gd name="T116" fmla="*/ 2147483646 w 4161"/>
              <a:gd name="T117" fmla="*/ 2147483646 h 1385"/>
              <a:gd name="T118" fmla="*/ 2147483646 w 4161"/>
              <a:gd name="T119" fmla="*/ 2147483646 h 1385"/>
              <a:gd name="T120" fmla="*/ 2147483646 w 4161"/>
              <a:gd name="T121" fmla="*/ 2147483646 h 1385"/>
              <a:gd name="T122" fmla="*/ 2147483646 w 4161"/>
              <a:gd name="T123" fmla="*/ 2147483646 h 1385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4161" h="1385">
                <a:moveTo>
                  <a:pt x="0" y="1384"/>
                </a:moveTo>
                <a:lnTo>
                  <a:pt x="11" y="1365"/>
                </a:lnTo>
                <a:lnTo>
                  <a:pt x="23" y="1342"/>
                </a:lnTo>
                <a:lnTo>
                  <a:pt x="32" y="1312"/>
                </a:lnTo>
                <a:lnTo>
                  <a:pt x="40" y="1288"/>
                </a:lnTo>
                <a:lnTo>
                  <a:pt x="48" y="1264"/>
                </a:lnTo>
                <a:lnTo>
                  <a:pt x="56" y="1240"/>
                </a:lnTo>
                <a:lnTo>
                  <a:pt x="64" y="1216"/>
                </a:lnTo>
                <a:lnTo>
                  <a:pt x="72" y="1192"/>
                </a:lnTo>
                <a:lnTo>
                  <a:pt x="80" y="1168"/>
                </a:lnTo>
                <a:lnTo>
                  <a:pt x="92" y="1141"/>
                </a:lnTo>
                <a:lnTo>
                  <a:pt x="105" y="1113"/>
                </a:lnTo>
                <a:lnTo>
                  <a:pt x="123" y="1088"/>
                </a:lnTo>
                <a:lnTo>
                  <a:pt x="139" y="1069"/>
                </a:lnTo>
                <a:lnTo>
                  <a:pt x="160" y="1048"/>
                </a:lnTo>
                <a:lnTo>
                  <a:pt x="184" y="1024"/>
                </a:lnTo>
                <a:lnTo>
                  <a:pt x="208" y="1008"/>
                </a:lnTo>
                <a:lnTo>
                  <a:pt x="232" y="992"/>
                </a:lnTo>
                <a:lnTo>
                  <a:pt x="256" y="976"/>
                </a:lnTo>
                <a:lnTo>
                  <a:pt x="281" y="962"/>
                </a:lnTo>
                <a:lnTo>
                  <a:pt x="304" y="952"/>
                </a:lnTo>
                <a:lnTo>
                  <a:pt x="327" y="946"/>
                </a:lnTo>
                <a:lnTo>
                  <a:pt x="351" y="940"/>
                </a:lnTo>
                <a:lnTo>
                  <a:pt x="374" y="935"/>
                </a:lnTo>
                <a:lnTo>
                  <a:pt x="402" y="934"/>
                </a:lnTo>
                <a:lnTo>
                  <a:pt x="434" y="931"/>
                </a:lnTo>
                <a:lnTo>
                  <a:pt x="457" y="932"/>
                </a:lnTo>
                <a:lnTo>
                  <a:pt x="485" y="931"/>
                </a:lnTo>
                <a:lnTo>
                  <a:pt x="518" y="934"/>
                </a:lnTo>
                <a:lnTo>
                  <a:pt x="549" y="939"/>
                </a:lnTo>
                <a:lnTo>
                  <a:pt x="584" y="944"/>
                </a:lnTo>
                <a:lnTo>
                  <a:pt x="608" y="952"/>
                </a:lnTo>
                <a:lnTo>
                  <a:pt x="632" y="960"/>
                </a:lnTo>
                <a:lnTo>
                  <a:pt x="656" y="968"/>
                </a:lnTo>
                <a:lnTo>
                  <a:pt x="684" y="980"/>
                </a:lnTo>
                <a:lnTo>
                  <a:pt x="707" y="988"/>
                </a:lnTo>
                <a:lnTo>
                  <a:pt x="733" y="998"/>
                </a:lnTo>
                <a:lnTo>
                  <a:pt x="755" y="1007"/>
                </a:lnTo>
                <a:lnTo>
                  <a:pt x="776" y="1016"/>
                </a:lnTo>
                <a:lnTo>
                  <a:pt x="795" y="1025"/>
                </a:lnTo>
                <a:lnTo>
                  <a:pt x="824" y="1036"/>
                </a:lnTo>
                <a:lnTo>
                  <a:pt x="848" y="1048"/>
                </a:lnTo>
                <a:lnTo>
                  <a:pt x="872" y="1056"/>
                </a:lnTo>
                <a:lnTo>
                  <a:pt x="904" y="1072"/>
                </a:lnTo>
                <a:lnTo>
                  <a:pt x="928" y="1080"/>
                </a:lnTo>
                <a:lnTo>
                  <a:pt x="951" y="1094"/>
                </a:lnTo>
                <a:lnTo>
                  <a:pt x="975" y="1105"/>
                </a:lnTo>
                <a:lnTo>
                  <a:pt x="1005" y="1117"/>
                </a:lnTo>
                <a:lnTo>
                  <a:pt x="1029" y="1127"/>
                </a:lnTo>
                <a:lnTo>
                  <a:pt x="1058" y="1138"/>
                </a:lnTo>
                <a:lnTo>
                  <a:pt x="1081" y="1143"/>
                </a:lnTo>
                <a:lnTo>
                  <a:pt x="1106" y="1144"/>
                </a:lnTo>
                <a:lnTo>
                  <a:pt x="1142" y="1142"/>
                </a:lnTo>
                <a:lnTo>
                  <a:pt x="1181" y="1136"/>
                </a:lnTo>
                <a:lnTo>
                  <a:pt x="1211" y="1126"/>
                </a:lnTo>
                <a:lnTo>
                  <a:pt x="1247" y="1112"/>
                </a:lnTo>
                <a:lnTo>
                  <a:pt x="1285" y="1094"/>
                </a:lnTo>
                <a:lnTo>
                  <a:pt x="1325" y="1070"/>
                </a:lnTo>
                <a:lnTo>
                  <a:pt x="1369" y="1041"/>
                </a:lnTo>
                <a:lnTo>
                  <a:pt x="1407" y="1013"/>
                </a:lnTo>
                <a:lnTo>
                  <a:pt x="1456" y="976"/>
                </a:lnTo>
                <a:lnTo>
                  <a:pt x="1488" y="952"/>
                </a:lnTo>
                <a:lnTo>
                  <a:pt x="1509" y="929"/>
                </a:lnTo>
                <a:lnTo>
                  <a:pt x="1528" y="912"/>
                </a:lnTo>
                <a:lnTo>
                  <a:pt x="1544" y="888"/>
                </a:lnTo>
                <a:lnTo>
                  <a:pt x="1560" y="864"/>
                </a:lnTo>
                <a:lnTo>
                  <a:pt x="1579" y="842"/>
                </a:lnTo>
                <a:lnTo>
                  <a:pt x="1592" y="824"/>
                </a:lnTo>
                <a:lnTo>
                  <a:pt x="1613" y="796"/>
                </a:lnTo>
                <a:lnTo>
                  <a:pt x="1633" y="771"/>
                </a:lnTo>
                <a:lnTo>
                  <a:pt x="1648" y="752"/>
                </a:lnTo>
                <a:lnTo>
                  <a:pt x="1668" y="727"/>
                </a:lnTo>
                <a:lnTo>
                  <a:pt x="1686" y="706"/>
                </a:lnTo>
                <a:lnTo>
                  <a:pt x="1704" y="680"/>
                </a:lnTo>
                <a:lnTo>
                  <a:pt x="1720" y="656"/>
                </a:lnTo>
                <a:lnTo>
                  <a:pt x="1736" y="632"/>
                </a:lnTo>
                <a:lnTo>
                  <a:pt x="1757" y="607"/>
                </a:lnTo>
                <a:lnTo>
                  <a:pt x="1776" y="584"/>
                </a:lnTo>
                <a:lnTo>
                  <a:pt x="1794" y="563"/>
                </a:lnTo>
                <a:lnTo>
                  <a:pt x="1808" y="544"/>
                </a:lnTo>
                <a:lnTo>
                  <a:pt x="1829" y="523"/>
                </a:lnTo>
                <a:lnTo>
                  <a:pt x="1848" y="504"/>
                </a:lnTo>
                <a:lnTo>
                  <a:pt x="1871" y="483"/>
                </a:lnTo>
                <a:lnTo>
                  <a:pt x="1897" y="465"/>
                </a:lnTo>
                <a:lnTo>
                  <a:pt x="1922" y="452"/>
                </a:lnTo>
                <a:lnTo>
                  <a:pt x="1955" y="443"/>
                </a:lnTo>
                <a:lnTo>
                  <a:pt x="1985" y="440"/>
                </a:lnTo>
                <a:lnTo>
                  <a:pt x="2016" y="443"/>
                </a:lnTo>
                <a:lnTo>
                  <a:pt x="2035" y="447"/>
                </a:lnTo>
                <a:lnTo>
                  <a:pt x="2059" y="451"/>
                </a:lnTo>
                <a:lnTo>
                  <a:pt x="2080" y="458"/>
                </a:lnTo>
                <a:lnTo>
                  <a:pt x="2101" y="464"/>
                </a:lnTo>
                <a:lnTo>
                  <a:pt x="2120" y="472"/>
                </a:lnTo>
                <a:lnTo>
                  <a:pt x="2144" y="480"/>
                </a:lnTo>
                <a:lnTo>
                  <a:pt x="2170" y="493"/>
                </a:lnTo>
                <a:lnTo>
                  <a:pt x="2192" y="504"/>
                </a:lnTo>
                <a:lnTo>
                  <a:pt x="2215" y="515"/>
                </a:lnTo>
                <a:lnTo>
                  <a:pt x="2240" y="528"/>
                </a:lnTo>
                <a:lnTo>
                  <a:pt x="2264" y="544"/>
                </a:lnTo>
                <a:lnTo>
                  <a:pt x="2288" y="560"/>
                </a:lnTo>
                <a:lnTo>
                  <a:pt x="2312" y="576"/>
                </a:lnTo>
                <a:lnTo>
                  <a:pt x="2341" y="595"/>
                </a:lnTo>
                <a:lnTo>
                  <a:pt x="2368" y="608"/>
                </a:lnTo>
                <a:lnTo>
                  <a:pt x="2392" y="624"/>
                </a:lnTo>
                <a:lnTo>
                  <a:pt x="2416" y="637"/>
                </a:lnTo>
                <a:lnTo>
                  <a:pt x="2440" y="651"/>
                </a:lnTo>
                <a:lnTo>
                  <a:pt x="2459" y="659"/>
                </a:lnTo>
                <a:lnTo>
                  <a:pt x="2482" y="671"/>
                </a:lnTo>
                <a:lnTo>
                  <a:pt x="2507" y="683"/>
                </a:lnTo>
                <a:lnTo>
                  <a:pt x="2536" y="697"/>
                </a:lnTo>
                <a:lnTo>
                  <a:pt x="2560" y="707"/>
                </a:lnTo>
                <a:lnTo>
                  <a:pt x="2585" y="719"/>
                </a:lnTo>
                <a:lnTo>
                  <a:pt x="2605" y="730"/>
                </a:lnTo>
                <a:lnTo>
                  <a:pt x="2629" y="741"/>
                </a:lnTo>
                <a:lnTo>
                  <a:pt x="2655" y="751"/>
                </a:lnTo>
                <a:lnTo>
                  <a:pt x="2679" y="761"/>
                </a:lnTo>
                <a:lnTo>
                  <a:pt x="2699" y="770"/>
                </a:lnTo>
                <a:lnTo>
                  <a:pt x="2722" y="779"/>
                </a:lnTo>
                <a:lnTo>
                  <a:pt x="2742" y="787"/>
                </a:lnTo>
                <a:lnTo>
                  <a:pt x="2764" y="797"/>
                </a:lnTo>
                <a:lnTo>
                  <a:pt x="2788" y="802"/>
                </a:lnTo>
                <a:lnTo>
                  <a:pt x="2818" y="807"/>
                </a:lnTo>
                <a:lnTo>
                  <a:pt x="2842" y="808"/>
                </a:lnTo>
                <a:lnTo>
                  <a:pt x="2869" y="806"/>
                </a:lnTo>
                <a:lnTo>
                  <a:pt x="2893" y="799"/>
                </a:lnTo>
                <a:lnTo>
                  <a:pt x="2920" y="792"/>
                </a:lnTo>
                <a:lnTo>
                  <a:pt x="2950" y="771"/>
                </a:lnTo>
                <a:lnTo>
                  <a:pt x="2976" y="752"/>
                </a:lnTo>
                <a:lnTo>
                  <a:pt x="3000" y="728"/>
                </a:lnTo>
                <a:lnTo>
                  <a:pt x="3016" y="704"/>
                </a:lnTo>
                <a:lnTo>
                  <a:pt x="3032" y="680"/>
                </a:lnTo>
                <a:lnTo>
                  <a:pt x="3048" y="656"/>
                </a:lnTo>
                <a:lnTo>
                  <a:pt x="3064" y="632"/>
                </a:lnTo>
                <a:lnTo>
                  <a:pt x="3078" y="608"/>
                </a:lnTo>
                <a:lnTo>
                  <a:pt x="3088" y="584"/>
                </a:lnTo>
                <a:lnTo>
                  <a:pt x="3097" y="562"/>
                </a:lnTo>
                <a:lnTo>
                  <a:pt x="3109" y="541"/>
                </a:lnTo>
                <a:lnTo>
                  <a:pt x="3120" y="513"/>
                </a:lnTo>
                <a:lnTo>
                  <a:pt x="3132" y="484"/>
                </a:lnTo>
                <a:lnTo>
                  <a:pt x="3141" y="457"/>
                </a:lnTo>
                <a:lnTo>
                  <a:pt x="3152" y="432"/>
                </a:lnTo>
                <a:lnTo>
                  <a:pt x="3160" y="408"/>
                </a:lnTo>
                <a:lnTo>
                  <a:pt x="3174" y="381"/>
                </a:lnTo>
                <a:lnTo>
                  <a:pt x="3184" y="360"/>
                </a:lnTo>
                <a:lnTo>
                  <a:pt x="3197" y="333"/>
                </a:lnTo>
                <a:lnTo>
                  <a:pt x="3210" y="312"/>
                </a:lnTo>
                <a:lnTo>
                  <a:pt x="3224" y="288"/>
                </a:lnTo>
                <a:lnTo>
                  <a:pt x="3240" y="256"/>
                </a:lnTo>
                <a:lnTo>
                  <a:pt x="3256" y="223"/>
                </a:lnTo>
                <a:lnTo>
                  <a:pt x="3274" y="202"/>
                </a:lnTo>
                <a:lnTo>
                  <a:pt x="3295" y="174"/>
                </a:lnTo>
                <a:lnTo>
                  <a:pt x="3313" y="150"/>
                </a:lnTo>
                <a:lnTo>
                  <a:pt x="3336" y="128"/>
                </a:lnTo>
                <a:lnTo>
                  <a:pt x="3360" y="112"/>
                </a:lnTo>
                <a:lnTo>
                  <a:pt x="3384" y="96"/>
                </a:lnTo>
                <a:lnTo>
                  <a:pt x="3408" y="80"/>
                </a:lnTo>
                <a:lnTo>
                  <a:pt x="3432" y="64"/>
                </a:lnTo>
                <a:lnTo>
                  <a:pt x="3457" y="49"/>
                </a:lnTo>
                <a:lnTo>
                  <a:pt x="3480" y="40"/>
                </a:lnTo>
                <a:lnTo>
                  <a:pt x="3504" y="32"/>
                </a:lnTo>
                <a:lnTo>
                  <a:pt x="3528" y="24"/>
                </a:lnTo>
                <a:lnTo>
                  <a:pt x="3550" y="19"/>
                </a:lnTo>
                <a:lnTo>
                  <a:pt x="3574" y="13"/>
                </a:lnTo>
                <a:lnTo>
                  <a:pt x="3598" y="10"/>
                </a:lnTo>
                <a:lnTo>
                  <a:pt x="3618" y="9"/>
                </a:lnTo>
                <a:lnTo>
                  <a:pt x="3641" y="6"/>
                </a:lnTo>
                <a:lnTo>
                  <a:pt x="3670" y="3"/>
                </a:lnTo>
                <a:lnTo>
                  <a:pt x="3697" y="1"/>
                </a:lnTo>
                <a:lnTo>
                  <a:pt x="3725" y="1"/>
                </a:lnTo>
                <a:lnTo>
                  <a:pt x="3749" y="0"/>
                </a:lnTo>
                <a:lnTo>
                  <a:pt x="3773" y="4"/>
                </a:lnTo>
                <a:lnTo>
                  <a:pt x="3793" y="5"/>
                </a:lnTo>
                <a:lnTo>
                  <a:pt x="3816" y="11"/>
                </a:lnTo>
                <a:lnTo>
                  <a:pt x="3840" y="16"/>
                </a:lnTo>
                <a:lnTo>
                  <a:pt x="3864" y="24"/>
                </a:lnTo>
                <a:lnTo>
                  <a:pt x="3888" y="32"/>
                </a:lnTo>
                <a:lnTo>
                  <a:pt x="3910" y="42"/>
                </a:lnTo>
                <a:lnTo>
                  <a:pt x="3936" y="56"/>
                </a:lnTo>
                <a:lnTo>
                  <a:pt x="3960" y="72"/>
                </a:lnTo>
                <a:lnTo>
                  <a:pt x="3984" y="88"/>
                </a:lnTo>
                <a:lnTo>
                  <a:pt x="4008" y="104"/>
                </a:lnTo>
                <a:lnTo>
                  <a:pt x="4032" y="120"/>
                </a:lnTo>
                <a:lnTo>
                  <a:pt x="4056" y="136"/>
                </a:lnTo>
                <a:lnTo>
                  <a:pt x="4079" y="155"/>
                </a:lnTo>
                <a:lnTo>
                  <a:pt x="4102" y="174"/>
                </a:lnTo>
                <a:lnTo>
                  <a:pt x="4120" y="192"/>
                </a:lnTo>
                <a:lnTo>
                  <a:pt x="4139" y="209"/>
                </a:lnTo>
                <a:lnTo>
                  <a:pt x="4160" y="224"/>
                </a:lnTo>
              </a:path>
            </a:pathLst>
          </a:custGeom>
          <a:noFill/>
          <a:ln w="50800" cap="rnd" cmpd="sng">
            <a:solidFill>
              <a:srgbClr val="42B2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Rectangle 15">
            <a:extLst>
              <a:ext uri="{FF2B5EF4-FFF2-40B4-BE49-F238E27FC236}">
                <a16:creationId xmlns:a16="http://schemas.microsoft.com/office/drawing/2014/main" id="{D02CFCBE-9FEF-443D-ACCE-47FA3B4B1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3663" y="3036888"/>
            <a:ext cx="39274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i="1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Temporary current assets</a:t>
            </a:r>
          </a:p>
        </p:txBody>
      </p:sp>
      <p:sp>
        <p:nvSpPr>
          <p:cNvPr id="19472" name="Line 16">
            <a:extLst>
              <a:ext uri="{FF2B5EF4-FFF2-40B4-BE49-F238E27FC236}">
                <a16:creationId xmlns:a16="http://schemas.microsoft.com/office/drawing/2014/main" id="{A2D6E2A2-D629-4C62-A13C-B8FF7CC7CD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95813" y="3679825"/>
            <a:ext cx="3175" cy="709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17">
            <a:extLst>
              <a:ext uri="{FF2B5EF4-FFF2-40B4-BE49-F238E27FC236}">
                <a16:creationId xmlns:a16="http://schemas.microsoft.com/office/drawing/2014/main" id="{941DA44B-B40D-42B7-93C8-C022B10F1B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81200" y="44196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Line 18">
            <a:extLst>
              <a:ext uri="{FF2B5EF4-FFF2-40B4-BE49-F238E27FC236}">
                <a16:creationId xmlns:a16="http://schemas.microsoft.com/office/drawing/2014/main" id="{5719D213-A6BA-4577-BDF9-DE126201A1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39000" y="29718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>
            <a:extLst>
              <a:ext uri="{FF2B5EF4-FFF2-40B4-BE49-F238E27FC236}">
                <a16:creationId xmlns:a16="http://schemas.microsoft.com/office/drawing/2014/main" id="{CFFF7D5F-4F55-4F9C-BDB6-689223F61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981200"/>
            <a:ext cx="8458200" cy="2057400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0483" name="Line 2">
            <a:extLst>
              <a:ext uri="{FF2B5EF4-FFF2-40B4-BE49-F238E27FC236}">
                <a16:creationId xmlns:a16="http://schemas.microsoft.com/office/drawing/2014/main" id="{A69F986A-B62B-465C-B220-46034F779D0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781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26A7DFD4-3CD9-4D65-904F-A888F2F610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</p:spPr>
        <p:txBody>
          <a:bodyPr/>
          <a:lstStyle/>
          <a:p>
            <a:pPr>
              <a:defRPr/>
            </a:pPr>
            <a:r>
              <a:rPr lang="en-US" altLang="en-US" sz="3600" b="1"/>
              <a:t>Financing Current Assets:  Short-Term and Long-Term Mix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B822B487-B10D-4C61-B98D-E7C8D1AF15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534400" cy="44196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3200" u="sng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Spontaneous Financing</a:t>
            </a:r>
            <a:r>
              <a:rPr lang="en-US" alt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US" altLang="en-US" sz="3200"/>
              <a:t>  Trade credit, and other payables and accruals, that arise spontaneously in the firm’s day-to-day operations.</a:t>
            </a:r>
          </a:p>
          <a:p>
            <a:pPr marL="685800" lvl="1" indent="-400050">
              <a:buFont typeface="Monotype Sorts" pitchFamily="2" charset="2"/>
              <a:buChar char="u"/>
              <a:defRPr/>
            </a:pPr>
            <a:r>
              <a:rPr lang="en-US" altLang="en-US" sz="2800"/>
              <a:t>Based on policies regarding payment for purchases, labor, taxes, and other expenses.</a:t>
            </a:r>
          </a:p>
          <a:p>
            <a:pPr marL="685800" lvl="1" indent="-400050">
              <a:buFont typeface="Monotype Sorts" pitchFamily="2" charset="2"/>
              <a:buChar char="u"/>
              <a:defRPr/>
            </a:pPr>
            <a:r>
              <a:rPr lang="en-US" altLang="en-US" sz="2800"/>
              <a:t>We are concerned with managing non-spontaneous financing of assets.</a:t>
            </a:r>
          </a:p>
        </p:txBody>
      </p:sp>
      <p:sp>
        <p:nvSpPr>
          <p:cNvPr id="20486" name="Line 5">
            <a:extLst>
              <a:ext uri="{FF2B5EF4-FFF2-40B4-BE49-F238E27FC236}">
                <a16:creationId xmlns:a16="http://schemas.microsoft.com/office/drawing/2014/main" id="{CCC56BC8-0593-4A2D-B9AC-7145F9912FD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781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2">
            <a:extLst>
              <a:ext uri="{FF2B5EF4-FFF2-40B4-BE49-F238E27FC236}">
                <a16:creationId xmlns:a16="http://schemas.microsoft.com/office/drawing/2014/main" id="{2C69C772-F778-4DA0-9F3B-FCEFC336D14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410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4DA1AE5E-95A2-4037-B0B1-34C9110346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162800" cy="1752600"/>
          </a:xfrm>
        </p:spPr>
        <p:txBody>
          <a:bodyPr/>
          <a:lstStyle/>
          <a:p>
            <a:pPr>
              <a:defRPr/>
            </a:pPr>
            <a:r>
              <a:rPr lang="en-US" altLang="en-US" b="1"/>
              <a:t>Hedging (or Maturity Matching) Approach</a:t>
            </a:r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51AAB7A4-6685-49D2-80AC-5096299978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7350" y="1835150"/>
            <a:ext cx="8445500" cy="749300"/>
          </a:xfrm>
          <a:ln w="12700" cap="flat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 altLang="en-US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A method of financing where each asset would be offset with a financing instrument of the same approximate maturity.</a:t>
            </a:r>
          </a:p>
        </p:txBody>
      </p:sp>
      <p:sp>
        <p:nvSpPr>
          <p:cNvPr id="21509" name="Line 5">
            <a:extLst>
              <a:ext uri="{FF2B5EF4-FFF2-40B4-BE49-F238E27FC236}">
                <a16:creationId xmlns:a16="http://schemas.microsoft.com/office/drawing/2014/main" id="{84231984-3024-4F77-9C91-D3D509E2B0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410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6C372E6C-D3F1-4619-A3CF-F153D8818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6713" y="6005513"/>
            <a:ext cx="9080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AFEE3188-7806-4E10-AD4A-41F7C3250EF5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-325437" y="4257675"/>
            <a:ext cx="287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DOLLAR AMOUNT</a:t>
            </a:r>
          </a:p>
        </p:txBody>
      </p:sp>
      <p:sp>
        <p:nvSpPr>
          <p:cNvPr id="21512" name="Line 8">
            <a:extLst>
              <a:ext uri="{FF2B5EF4-FFF2-40B4-BE49-F238E27FC236}">
                <a16:creationId xmlns:a16="http://schemas.microsoft.com/office/drawing/2014/main" id="{E1AF1AFC-213E-4FF6-B5A4-D333FFE9A213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5943600"/>
            <a:ext cx="65532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Line 9">
            <a:extLst>
              <a:ext uri="{FF2B5EF4-FFF2-40B4-BE49-F238E27FC236}">
                <a16:creationId xmlns:a16="http://schemas.microsoft.com/office/drawing/2014/main" id="{722524A0-A500-4FD8-B0E7-A4F6AADB3B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7800" y="3048000"/>
            <a:ext cx="0" cy="28956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10">
            <a:extLst>
              <a:ext uri="{FF2B5EF4-FFF2-40B4-BE49-F238E27FC236}">
                <a16:creationId xmlns:a16="http://schemas.microsoft.com/office/drawing/2014/main" id="{E7B6E30B-5D6E-4FEC-AC51-B1420DBBAB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7800" y="3276600"/>
            <a:ext cx="6629400" cy="8382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1">
            <a:extLst>
              <a:ext uri="{FF2B5EF4-FFF2-40B4-BE49-F238E27FC236}">
                <a16:creationId xmlns:a16="http://schemas.microsoft.com/office/drawing/2014/main" id="{A6F48304-09E0-4546-9DE3-9A349CA792B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10400" y="3429000"/>
            <a:ext cx="0" cy="1447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2">
            <a:extLst>
              <a:ext uri="{FF2B5EF4-FFF2-40B4-BE49-F238E27FC236}">
                <a16:creationId xmlns:a16="http://schemas.microsoft.com/office/drawing/2014/main" id="{7C1E32D1-7048-47F0-93A7-6418857CD5D5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257800"/>
            <a:ext cx="0" cy="685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Freeform 13">
            <a:extLst>
              <a:ext uri="{FF2B5EF4-FFF2-40B4-BE49-F238E27FC236}">
                <a16:creationId xmlns:a16="http://schemas.microsoft.com/office/drawing/2014/main" id="{8156A86D-17D8-4D55-B4A1-8BC3EBDEBB44}"/>
              </a:ext>
            </a:extLst>
          </p:cNvPr>
          <p:cNvSpPr>
            <a:spLocks/>
          </p:cNvSpPr>
          <p:nvPr/>
        </p:nvSpPr>
        <p:spPr bwMode="auto">
          <a:xfrm>
            <a:off x="1417638" y="2701925"/>
            <a:ext cx="6645275" cy="1406525"/>
          </a:xfrm>
          <a:custGeom>
            <a:avLst/>
            <a:gdLst>
              <a:gd name="T0" fmla="*/ 2147483646 w 4186"/>
              <a:gd name="T1" fmla="*/ 2147483646 h 886"/>
              <a:gd name="T2" fmla="*/ 2147483646 w 4186"/>
              <a:gd name="T3" fmla="*/ 2147483646 h 886"/>
              <a:gd name="T4" fmla="*/ 2147483646 w 4186"/>
              <a:gd name="T5" fmla="*/ 2147483646 h 886"/>
              <a:gd name="T6" fmla="*/ 2147483646 w 4186"/>
              <a:gd name="T7" fmla="*/ 2147483646 h 886"/>
              <a:gd name="T8" fmla="*/ 2147483646 w 4186"/>
              <a:gd name="T9" fmla="*/ 2147483646 h 886"/>
              <a:gd name="T10" fmla="*/ 2147483646 w 4186"/>
              <a:gd name="T11" fmla="*/ 2147483646 h 886"/>
              <a:gd name="T12" fmla="*/ 2147483646 w 4186"/>
              <a:gd name="T13" fmla="*/ 2147483646 h 886"/>
              <a:gd name="T14" fmla="*/ 2147483646 w 4186"/>
              <a:gd name="T15" fmla="*/ 2147483646 h 886"/>
              <a:gd name="T16" fmla="*/ 2147483646 w 4186"/>
              <a:gd name="T17" fmla="*/ 2147483646 h 886"/>
              <a:gd name="T18" fmla="*/ 2147483646 w 4186"/>
              <a:gd name="T19" fmla="*/ 2147483646 h 886"/>
              <a:gd name="T20" fmla="*/ 2147483646 w 4186"/>
              <a:gd name="T21" fmla="*/ 2147483646 h 886"/>
              <a:gd name="T22" fmla="*/ 2147483646 w 4186"/>
              <a:gd name="T23" fmla="*/ 2147483646 h 886"/>
              <a:gd name="T24" fmla="*/ 2147483646 w 4186"/>
              <a:gd name="T25" fmla="*/ 2147483646 h 886"/>
              <a:gd name="T26" fmla="*/ 2147483646 w 4186"/>
              <a:gd name="T27" fmla="*/ 2147483646 h 886"/>
              <a:gd name="T28" fmla="*/ 2147483646 w 4186"/>
              <a:gd name="T29" fmla="*/ 2147483646 h 886"/>
              <a:gd name="T30" fmla="*/ 2147483646 w 4186"/>
              <a:gd name="T31" fmla="*/ 2147483646 h 886"/>
              <a:gd name="T32" fmla="*/ 2147483646 w 4186"/>
              <a:gd name="T33" fmla="*/ 2147483646 h 886"/>
              <a:gd name="T34" fmla="*/ 2147483646 w 4186"/>
              <a:gd name="T35" fmla="*/ 2147483646 h 886"/>
              <a:gd name="T36" fmla="*/ 2147483646 w 4186"/>
              <a:gd name="T37" fmla="*/ 2147483646 h 886"/>
              <a:gd name="T38" fmla="*/ 2147483646 w 4186"/>
              <a:gd name="T39" fmla="*/ 2147483646 h 886"/>
              <a:gd name="T40" fmla="*/ 2147483646 w 4186"/>
              <a:gd name="T41" fmla="*/ 2147483646 h 886"/>
              <a:gd name="T42" fmla="*/ 2147483646 w 4186"/>
              <a:gd name="T43" fmla="*/ 2147483646 h 886"/>
              <a:gd name="T44" fmla="*/ 2147483646 w 4186"/>
              <a:gd name="T45" fmla="*/ 2147483646 h 886"/>
              <a:gd name="T46" fmla="*/ 2147483646 w 4186"/>
              <a:gd name="T47" fmla="*/ 2147483646 h 886"/>
              <a:gd name="T48" fmla="*/ 2147483646 w 4186"/>
              <a:gd name="T49" fmla="*/ 2147483646 h 886"/>
              <a:gd name="T50" fmla="*/ 2147483646 w 4186"/>
              <a:gd name="T51" fmla="*/ 2147483646 h 886"/>
              <a:gd name="T52" fmla="*/ 2147483646 w 4186"/>
              <a:gd name="T53" fmla="*/ 2147483646 h 886"/>
              <a:gd name="T54" fmla="*/ 2147483646 w 4186"/>
              <a:gd name="T55" fmla="*/ 2147483646 h 886"/>
              <a:gd name="T56" fmla="*/ 2147483646 w 4186"/>
              <a:gd name="T57" fmla="*/ 2147483646 h 886"/>
              <a:gd name="T58" fmla="*/ 2147483646 w 4186"/>
              <a:gd name="T59" fmla="*/ 2147483646 h 886"/>
              <a:gd name="T60" fmla="*/ 2147483646 w 4186"/>
              <a:gd name="T61" fmla="*/ 2147483646 h 886"/>
              <a:gd name="T62" fmla="*/ 2147483646 w 4186"/>
              <a:gd name="T63" fmla="*/ 2147483646 h 886"/>
              <a:gd name="T64" fmla="*/ 2147483646 w 4186"/>
              <a:gd name="T65" fmla="*/ 2147483646 h 886"/>
              <a:gd name="T66" fmla="*/ 2147483646 w 4186"/>
              <a:gd name="T67" fmla="*/ 2147483646 h 886"/>
              <a:gd name="T68" fmla="*/ 2147483646 w 4186"/>
              <a:gd name="T69" fmla="*/ 2147483646 h 886"/>
              <a:gd name="T70" fmla="*/ 2147483646 w 4186"/>
              <a:gd name="T71" fmla="*/ 2147483646 h 886"/>
              <a:gd name="T72" fmla="*/ 2147483646 w 4186"/>
              <a:gd name="T73" fmla="*/ 2147483646 h 886"/>
              <a:gd name="T74" fmla="*/ 2147483646 w 4186"/>
              <a:gd name="T75" fmla="*/ 2147483646 h 886"/>
              <a:gd name="T76" fmla="*/ 2147483646 w 4186"/>
              <a:gd name="T77" fmla="*/ 2147483646 h 886"/>
              <a:gd name="T78" fmla="*/ 2147483646 w 4186"/>
              <a:gd name="T79" fmla="*/ 2147483646 h 886"/>
              <a:gd name="T80" fmla="*/ 2147483646 w 4186"/>
              <a:gd name="T81" fmla="*/ 2147483646 h 886"/>
              <a:gd name="T82" fmla="*/ 2147483646 w 4186"/>
              <a:gd name="T83" fmla="*/ 2147483646 h 886"/>
              <a:gd name="T84" fmla="*/ 2147483646 w 4186"/>
              <a:gd name="T85" fmla="*/ 2147483646 h 886"/>
              <a:gd name="T86" fmla="*/ 2147483646 w 4186"/>
              <a:gd name="T87" fmla="*/ 2147483646 h 886"/>
              <a:gd name="T88" fmla="*/ 2147483646 w 4186"/>
              <a:gd name="T89" fmla="*/ 2147483646 h 886"/>
              <a:gd name="T90" fmla="*/ 2147483646 w 4186"/>
              <a:gd name="T91" fmla="*/ 2147483646 h 886"/>
              <a:gd name="T92" fmla="*/ 2147483646 w 4186"/>
              <a:gd name="T93" fmla="*/ 2147483646 h 886"/>
              <a:gd name="T94" fmla="*/ 2147483646 w 4186"/>
              <a:gd name="T95" fmla="*/ 2147483646 h 886"/>
              <a:gd name="T96" fmla="*/ 2147483646 w 4186"/>
              <a:gd name="T97" fmla="*/ 2147483646 h 886"/>
              <a:gd name="T98" fmla="*/ 2147483646 w 4186"/>
              <a:gd name="T99" fmla="*/ 2147483646 h 886"/>
              <a:gd name="T100" fmla="*/ 2147483646 w 4186"/>
              <a:gd name="T101" fmla="*/ 2147483646 h 886"/>
              <a:gd name="T102" fmla="*/ 2147483646 w 4186"/>
              <a:gd name="T103" fmla="*/ 2147483646 h 886"/>
              <a:gd name="T104" fmla="*/ 2147483646 w 4186"/>
              <a:gd name="T105" fmla="*/ 2147483646 h 886"/>
              <a:gd name="T106" fmla="*/ 2147483646 w 4186"/>
              <a:gd name="T107" fmla="*/ 2147483646 h 886"/>
              <a:gd name="T108" fmla="*/ 2147483646 w 4186"/>
              <a:gd name="T109" fmla="*/ 2147483646 h 886"/>
              <a:gd name="T110" fmla="*/ 2147483646 w 4186"/>
              <a:gd name="T111" fmla="*/ 2147483646 h 886"/>
              <a:gd name="T112" fmla="*/ 2147483646 w 4186"/>
              <a:gd name="T113" fmla="*/ 2147483646 h 886"/>
              <a:gd name="T114" fmla="*/ 2147483646 w 4186"/>
              <a:gd name="T115" fmla="*/ 2147483646 h 886"/>
              <a:gd name="T116" fmla="*/ 2147483646 w 4186"/>
              <a:gd name="T117" fmla="*/ 2147483646 h 886"/>
              <a:gd name="T118" fmla="*/ 2147483646 w 4186"/>
              <a:gd name="T119" fmla="*/ 2147483646 h 886"/>
              <a:gd name="T120" fmla="*/ 2147483646 w 4186"/>
              <a:gd name="T121" fmla="*/ 2147483646 h 886"/>
              <a:gd name="T122" fmla="*/ 2147483646 w 4186"/>
              <a:gd name="T123" fmla="*/ 2147483646 h 88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4186" h="886">
                <a:moveTo>
                  <a:pt x="0" y="885"/>
                </a:moveTo>
                <a:lnTo>
                  <a:pt x="11" y="873"/>
                </a:lnTo>
                <a:lnTo>
                  <a:pt x="23" y="860"/>
                </a:lnTo>
                <a:lnTo>
                  <a:pt x="34" y="838"/>
                </a:lnTo>
                <a:lnTo>
                  <a:pt x="42" y="822"/>
                </a:lnTo>
                <a:lnTo>
                  <a:pt x="50" y="807"/>
                </a:lnTo>
                <a:lnTo>
                  <a:pt x="59" y="792"/>
                </a:lnTo>
                <a:lnTo>
                  <a:pt x="67" y="775"/>
                </a:lnTo>
                <a:lnTo>
                  <a:pt x="75" y="760"/>
                </a:lnTo>
                <a:lnTo>
                  <a:pt x="84" y="745"/>
                </a:lnTo>
                <a:lnTo>
                  <a:pt x="96" y="727"/>
                </a:lnTo>
                <a:lnTo>
                  <a:pt x="111" y="708"/>
                </a:lnTo>
                <a:lnTo>
                  <a:pt x="128" y="693"/>
                </a:lnTo>
                <a:lnTo>
                  <a:pt x="143" y="682"/>
                </a:lnTo>
                <a:lnTo>
                  <a:pt x="167" y="666"/>
                </a:lnTo>
                <a:lnTo>
                  <a:pt x="191" y="651"/>
                </a:lnTo>
                <a:lnTo>
                  <a:pt x="215" y="642"/>
                </a:lnTo>
                <a:lnTo>
                  <a:pt x="239" y="631"/>
                </a:lnTo>
                <a:lnTo>
                  <a:pt x="263" y="621"/>
                </a:lnTo>
                <a:lnTo>
                  <a:pt x="290" y="611"/>
                </a:lnTo>
                <a:lnTo>
                  <a:pt x="312" y="605"/>
                </a:lnTo>
                <a:lnTo>
                  <a:pt x="336" y="602"/>
                </a:lnTo>
                <a:lnTo>
                  <a:pt x="360" y="597"/>
                </a:lnTo>
                <a:lnTo>
                  <a:pt x="383" y="596"/>
                </a:lnTo>
                <a:lnTo>
                  <a:pt x="410" y="594"/>
                </a:lnTo>
                <a:lnTo>
                  <a:pt x="442" y="593"/>
                </a:lnTo>
                <a:lnTo>
                  <a:pt x="465" y="593"/>
                </a:lnTo>
                <a:lnTo>
                  <a:pt x="493" y="594"/>
                </a:lnTo>
                <a:lnTo>
                  <a:pt x="526" y="594"/>
                </a:lnTo>
                <a:lnTo>
                  <a:pt x="557" y="599"/>
                </a:lnTo>
                <a:lnTo>
                  <a:pt x="593" y="601"/>
                </a:lnTo>
                <a:lnTo>
                  <a:pt x="617" y="608"/>
                </a:lnTo>
                <a:lnTo>
                  <a:pt x="641" y="612"/>
                </a:lnTo>
                <a:lnTo>
                  <a:pt x="665" y="618"/>
                </a:lnTo>
                <a:lnTo>
                  <a:pt x="692" y="625"/>
                </a:lnTo>
                <a:lnTo>
                  <a:pt x="715" y="630"/>
                </a:lnTo>
                <a:lnTo>
                  <a:pt x="742" y="636"/>
                </a:lnTo>
                <a:lnTo>
                  <a:pt x="764" y="643"/>
                </a:lnTo>
                <a:lnTo>
                  <a:pt x="785" y="649"/>
                </a:lnTo>
                <a:lnTo>
                  <a:pt x="803" y="654"/>
                </a:lnTo>
                <a:lnTo>
                  <a:pt x="831" y="662"/>
                </a:lnTo>
                <a:lnTo>
                  <a:pt x="856" y="670"/>
                </a:lnTo>
                <a:lnTo>
                  <a:pt x="880" y="676"/>
                </a:lnTo>
                <a:lnTo>
                  <a:pt x="911" y="684"/>
                </a:lnTo>
                <a:lnTo>
                  <a:pt x="936" y="691"/>
                </a:lnTo>
                <a:lnTo>
                  <a:pt x="958" y="702"/>
                </a:lnTo>
                <a:lnTo>
                  <a:pt x="981" y="708"/>
                </a:lnTo>
                <a:lnTo>
                  <a:pt x="1013" y="717"/>
                </a:lnTo>
                <a:lnTo>
                  <a:pt x="1037" y="724"/>
                </a:lnTo>
                <a:lnTo>
                  <a:pt x="1065" y="732"/>
                </a:lnTo>
                <a:lnTo>
                  <a:pt x="1088" y="733"/>
                </a:lnTo>
                <a:lnTo>
                  <a:pt x="1113" y="734"/>
                </a:lnTo>
                <a:lnTo>
                  <a:pt x="1150" y="734"/>
                </a:lnTo>
                <a:lnTo>
                  <a:pt x="1189" y="730"/>
                </a:lnTo>
                <a:lnTo>
                  <a:pt x="1220" y="722"/>
                </a:lnTo>
                <a:lnTo>
                  <a:pt x="1255" y="714"/>
                </a:lnTo>
                <a:lnTo>
                  <a:pt x="1290" y="704"/>
                </a:lnTo>
                <a:lnTo>
                  <a:pt x="1332" y="686"/>
                </a:lnTo>
                <a:lnTo>
                  <a:pt x="1375" y="667"/>
                </a:lnTo>
                <a:lnTo>
                  <a:pt x="1415" y="651"/>
                </a:lnTo>
                <a:lnTo>
                  <a:pt x="1464" y="626"/>
                </a:lnTo>
                <a:lnTo>
                  <a:pt x="1496" y="610"/>
                </a:lnTo>
                <a:lnTo>
                  <a:pt x="1517" y="596"/>
                </a:lnTo>
                <a:lnTo>
                  <a:pt x="1537" y="586"/>
                </a:lnTo>
                <a:lnTo>
                  <a:pt x="1554" y="568"/>
                </a:lnTo>
                <a:lnTo>
                  <a:pt x="1571" y="554"/>
                </a:lnTo>
                <a:lnTo>
                  <a:pt x="1589" y="540"/>
                </a:lnTo>
                <a:lnTo>
                  <a:pt x="1601" y="528"/>
                </a:lnTo>
                <a:lnTo>
                  <a:pt x="1625" y="510"/>
                </a:lnTo>
                <a:lnTo>
                  <a:pt x="1645" y="494"/>
                </a:lnTo>
                <a:lnTo>
                  <a:pt x="1661" y="482"/>
                </a:lnTo>
                <a:lnTo>
                  <a:pt x="1681" y="465"/>
                </a:lnTo>
                <a:lnTo>
                  <a:pt x="1698" y="452"/>
                </a:lnTo>
                <a:lnTo>
                  <a:pt x="1718" y="435"/>
                </a:lnTo>
                <a:lnTo>
                  <a:pt x="1735" y="418"/>
                </a:lnTo>
                <a:lnTo>
                  <a:pt x="1751" y="403"/>
                </a:lnTo>
                <a:lnTo>
                  <a:pt x="1772" y="388"/>
                </a:lnTo>
                <a:lnTo>
                  <a:pt x="1791" y="371"/>
                </a:lnTo>
                <a:lnTo>
                  <a:pt x="1810" y="359"/>
                </a:lnTo>
                <a:lnTo>
                  <a:pt x="1825" y="346"/>
                </a:lnTo>
                <a:lnTo>
                  <a:pt x="1847" y="332"/>
                </a:lnTo>
                <a:lnTo>
                  <a:pt x="1864" y="321"/>
                </a:lnTo>
                <a:lnTo>
                  <a:pt x="1888" y="307"/>
                </a:lnTo>
                <a:lnTo>
                  <a:pt x="1915" y="293"/>
                </a:lnTo>
                <a:lnTo>
                  <a:pt x="1940" y="287"/>
                </a:lnTo>
                <a:lnTo>
                  <a:pt x="1974" y="280"/>
                </a:lnTo>
                <a:lnTo>
                  <a:pt x="2004" y="278"/>
                </a:lnTo>
                <a:lnTo>
                  <a:pt x="2035" y="281"/>
                </a:lnTo>
                <a:lnTo>
                  <a:pt x="2054" y="284"/>
                </a:lnTo>
                <a:lnTo>
                  <a:pt x="2078" y="286"/>
                </a:lnTo>
                <a:lnTo>
                  <a:pt x="2099" y="292"/>
                </a:lnTo>
                <a:lnTo>
                  <a:pt x="2120" y="296"/>
                </a:lnTo>
                <a:lnTo>
                  <a:pt x="2138" y="299"/>
                </a:lnTo>
                <a:lnTo>
                  <a:pt x="2161" y="306"/>
                </a:lnTo>
                <a:lnTo>
                  <a:pt x="2188" y="315"/>
                </a:lnTo>
                <a:lnTo>
                  <a:pt x="2210" y="322"/>
                </a:lnTo>
                <a:lnTo>
                  <a:pt x="2234" y="329"/>
                </a:lnTo>
                <a:lnTo>
                  <a:pt x="2258" y="335"/>
                </a:lnTo>
                <a:lnTo>
                  <a:pt x="2282" y="349"/>
                </a:lnTo>
                <a:lnTo>
                  <a:pt x="2307" y="359"/>
                </a:lnTo>
                <a:lnTo>
                  <a:pt x="2329" y="369"/>
                </a:lnTo>
                <a:lnTo>
                  <a:pt x="2357" y="381"/>
                </a:lnTo>
                <a:lnTo>
                  <a:pt x="2384" y="391"/>
                </a:lnTo>
                <a:lnTo>
                  <a:pt x="2408" y="402"/>
                </a:lnTo>
                <a:lnTo>
                  <a:pt x="2433" y="411"/>
                </a:lnTo>
                <a:lnTo>
                  <a:pt x="2457" y="417"/>
                </a:lnTo>
                <a:lnTo>
                  <a:pt x="2477" y="423"/>
                </a:lnTo>
                <a:lnTo>
                  <a:pt x="2497" y="433"/>
                </a:lnTo>
                <a:lnTo>
                  <a:pt x="2523" y="442"/>
                </a:lnTo>
                <a:lnTo>
                  <a:pt x="2552" y="449"/>
                </a:lnTo>
                <a:lnTo>
                  <a:pt x="2576" y="457"/>
                </a:lnTo>
                <a:lnTo>
                  <a:pt x="2601" y="464"/>
                </a:lnTo>
                <a:lnTo>
                  <a:pt x="2620" y="471"/>
                </a:lnTo>
                <a:lnTo>
                  <a:pt x="2644" y="479"/>
                </a:lnTo>
                <a:lnTo>
                  <a:pt x="2669" y="485"/>
                </a:lnTo>
                <a:lnTo>
                  <a:pt x="2694" y="493"/>
                </a:lnTo>
                <a:lnTo>
                  <a:pt x="2714" y="498"/>
                </a:lnTo>
                <a:lnTo>
                  <a:pt x="2736" y="504"/>
                </a:lnTo>
                <a:lnTo>
                  <a:pt x="2757" y="509"/>
                </a:lnTo>
                <a:lnTo>
                  <a:pt x="2779" y="515"/>
                </a:lnTo>
                <a:lnTo>
                  <a:pt x="2803" y="521"/>
                </a:lnTo>
                <a:lnTo>
                  <a:pt x="2833" y="523"/>
                </a:lnTo>
                <a:lnTo>
                  <a:pt x="2857" y="525"/>
                </a:lnTo>
                <a:lnTo>
                  <a:pt x="2884" y="521"/>
                </a:lnTo>
                <a:lnTo>
                  <a:pt x="2908" y="517"/>
                </a:lnTo>
                <a:lnTo>
                  <a:pt x="2932" y="513"/>
                </a:lnTo>
                <a:lnTo>
                  <a:pt x="2963" y="500"/>
                </a:lnTo>
                <a:lnTo>
                  <a:pt x="2989" y="487"/>
                </a:lnTo>
                <a:lnTo>
                  <a:pt x="3013" y="472"/>
                </a:lnTo>
                <a:lnTo>
                  <a:pt x="3031" y="458"/>
                </a:lnTo>
                <a:lnTo>
                  <a:pt x="3046" y="440"/>
                </a:lnTo>
                <a:lnTo>
                  <a:pt x="3064" y="426"/>
                </a:lnTo>
                <a:lnTo>
                  <a:pt x="3078" y="410"/>
                </a:lnTo>
                <a:lnTo>
                  <a:pt x="3094" y="396"/>
                </a:lnTo>
                <a:lnTo>
                  <a:pt x="3103" y="378"/>
                </a:lnTo>
                <a:lnTo>
                  <a:pt x="3114" y="364"/>
                </a:lnTo>
                <a:lnTo>
                  <a:pt x="3126" y="351"/>
                </a:lnTo>
                <a:lnTo>
                  <a:pt x="3137" y="332"/>
                </a:lnTo>
                <a:lnTo>
                  <a:pt x="3151" y="312"/>
                </a:lnTo>
                <a:lnTo>
                  <a:pt x="3159" y="298"/>
                </a:lnTo>
                <a:lnTo>
                  <a:pt x="3171" y="279"/>
                </a:lnTo>
                <a:lnTo>
                  <a:pt x="3180" y="262"/>
                </a:lnTo>
                <a:lnTo>
                  <a:pt x="3194" y="247"/>
                </a:lnTo>
                <a:lnTo>
                  <a:pt x="3205" y="234"/>
                </a:lnTo>
                <a:lnTo>
                  <a:pt x="3217" y="217"/>
                </a:lnTo>
                <a:lnTo>
                  <a:pt x="3232" y="202"/>
                </a:lnTo>
                <a:lnTo>
                  <a:pt x="3245" y="185"/>
                </a:lnTo>
                <a:lnTo>
                  <a:pt x="3262" y="166"/>
                </a:lnTo>
                <a:lnTo>
                  <a:pt x="3279" y="145"/>
                </a:lnTo>
                <a:lnTo>
                  <a:pt x="3297" y="130"/>
                </a:lnTo>
                <a:lnTo>
                  <a:pt x="3318" y="112"/>
                </a:lnTo>
                <a:lnTo>
                  <a:pt x="3337" y="98"/>
                </a:lnTo>
                <a:lnTo>
                  <a:pt x="3361" y="80"/>
                </a:lnTo>
                <a:lnTo>
                  <a:pt x="3385" y="73"/>
                </a:lnTo>
                <a:lnTo>
                  <a:pt x="3410" y="61"/>
                </a:lnTo>
                <a:lnTo>
                  <a:pt x="3433" y="51"/>
                </a:lnTo>
                <a:lnTo>
                  <a:pt x="3458" y="41"/>
                </a:lnTo>
                <a:lnTo>
                  <a:pt x="3484" y="31"/>
                </a:lnTo>
                <a:lnTo>
                  <a:pt x="3507" y="25"/>
                </a:lnTo>
                <a:lnTo>
                  <a:pt x="3531" y="20"/>
                </a:lnTo>
                <a:lnTo>
                  <a:pt x="3555" y="17"/>
                </a:lnTo>
                <a:lnTo>
                  <a:pt x="3577" y="13"/>
                </a:lnTo>
                <a:lnTo>
                  <a:pt x="3601" y="7"/>
                </a:lnTo>
                <a:lnTo>
                  <a:pt x="3626" y="7"/>
                </a:lnTo>
                <a:lnTo>
                  <a:pt x="3646" y="5"/>
                </a:lnTo>
                <a:lnTo>
                  <a:pt x="3668" y="5"/>
                </a:lnTo>
                <a:lnTo>
                  <a:pt x="3698" y="1"/>
                </a:lnTo>
                <a:lnTo>
                  <a:pt x="3725" y="1"/>
                </a:lnTo>
                <a:lnTo>
                  <a:pt x="3753" y="0"/>
                </a:lnTo>
                <a:lnTo>
                  <a:pt x="3777" y="0"/>
                </a:lnTo>
                <a:lnTo>
                  <a:pt x="3801" y="3"/>
                </a:lnTo>
                <a:lnTo>
                  <a:pt x="3821" y="2"/>
                </a:lnTo>
                <a:lnTo>
                  <a:pt x="3844" y="8"/>
                </a:lnTo>
                <a:lnTo>
                  <a:pt x="3869" y="12"/>
                </a:lnTo>
                <a:lnTo>
                  <a:pt x="3892" y="17"/>
                </a:lnTo>
                <a:lnTo>
                  <a:pt x="3916" y="22"/>
                </a:lnTo>
                <a:lnTo>
                  <a:pt x="3939" y="27"/>
                </a:lnTo>
                <a:lnTo>
                  <a:pt x="3964" y="38"/>
                </a:lnTo>
                <a:lnTo>
                  <a:pt x="3987" y="49"/>
                </a:lnTo>
                <a:lnTo>
                  <a:pt x="4011" y="60"/>
                </a:lnTo>
                <a:lnTo>
                  <a:pt x="4035" y="70"/>
                </a:lnTo>
                <a:lnTo>
                  <a:pt x="4059" y="80"/>
                </a:lnTo>
                <a:lnTo>
                  <a:pt x="4082" y="92"/>
                </a:lnTo>
                <a:lnTo>
                  <a:pt x="4107" y="101"/>
                </a:lnTo>
                <a:lnTo>
                  <a:pt x="4128" y="116"/>
                </a:lnTo>
                <a:lnTo>
                  <a:pt x="4145" y="129"/>
                </a:lnTo>
                <a:lnTo>
                  <a:pt x="4165" y="137"/>
                </a:lnTo>
                <a:lnTo>
                  <a:pt x="4185" y="149"/>
                </a:lnTo>
              </a:path>
            </a:pathLst>
          </a:custGeom>
          <a:noFill/>
          <a:ln w="25400" cap="rnd" cmpd="sng">
            <a:solidFill>
              <a:srgbClr val="42B2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>
            <a:extLst>
              <a:ext uri="{FF2B5EF4-FFF2-40B4-BE49-F238E27FC236}">
                <a16:creationId xmlns:a16="http://schemas.microsoft.com/office/drawing/2014/main" id="{349BF739-3773-42F0-B52A-1F88DAA872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3657600"/>
            <a:ext cx="0" cy="5334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>
            <a:extLst>
              <a:ext uri="{FF2B5EF4-FFF2-40B4-BE49-F238E27FC236}">
                <a16:creationId xmlns:a16="http://schemas.microsoft.com/office/drawing/2014/main" id="{2B32446F-E8F3-4D3F-8541-18AEE316001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29000" y="4724400"/>
            <a:ext cx="0" cy="457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>
            <a:extLst>
              <a:ext uri="{FF2B5EF4-FFF2-40B4-BE49-F238E27FC236}">
                <a16:creationId xmlns:a16="http://schemas.microsoft.com/office/drawing/2014/main" id="{9E0F4C4F-723E-4736-8770-8B1F43C8E5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3124200"/>
            <a:ext cx="0" cy="609600"/>
          </a:xfrm>
          <a:prstGeom prst="line">
            <a:avLst/>
          </a:prstGeom>
          <a:noFill/>
          <a:ln w="12700">
            <a:solidFill>
              <a:srgbClr val="42B2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>
            <a:extLst>
              <a:ext uri="{FF2B5EF4-FFF2-40B4-BE49-F238E27FC236}">
                <a16:creationId xmlns:a16="http://schemas.microsoft.com/office/drawing/2014/main" id="{46175576-F7E1-4EAB-A8BF-EFEBB79B43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7800" y="4343400"/>
            <a:ext cx="662940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Rectangle 18">
            <a:extLst>
              <a:ext uri="{FF2B5EF4-FFF2-40B4-BE49-F238E27FC236}">
                <a16:creationId xmlns:a16="http://schemas.microsoft.com/office/drawing/2014/main" id="{936C6A85-89F7-4BE0-89E6-4221276F6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4513" y="4832350"/>
            <a:ext cx="2635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</a:rPr>
              <a:t>Long-term financing</a:t>
            </a:r>
          </a:p>
        </p:txBody>
      </p:sp>
      <p:sp>
        <p:nvSpPr>
          <p:cNvPr id="20499" name="Rectangle 19">
            <a:extLst>
              <a:ext uri="{FF2B5EF4-FFF2-40B4-BE49-F238E27FC236}">
                <a16:creationId xmlns:a16="http://schemas.microsoft.com/office/drawing/2014/main" id="{C2E5C10B-1B67-41C9-8AF1-C91F562D8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0313" y="5137150"/>
            <a:ext cx="1704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20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Fixed assets</a:t>
            </a:r>
          </a:p>
        </p:txBody>
      </p:sp>
      <p:sp>
        <p:nvSpPr>
          <p:cNvPr id="21524" name="Line 20">
            <a:extLst>
              <a:ext uri="{FF2B5EF4-FFF2-40B4-BE49-F238E27FC236}">
                <a16:creationId xmlns:a16="http://schemas.microsoft.com/office/drawing/2014/main" id="{5CB7C2B8-BEE0-4877-B7BC-E8B2A35903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5486400"/>
            <a:ext cx="0" cy="457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Rectangle 21">
            <a:extLst>
              <a:ext uri="{FF2B5EF4-FFF2-40B4-BE49-F238E27FC236}">
                <a16:creationId xmlns:a16="http://schemas.microsoft.com/office/drawing/2014/main" id="{A1264089-2995-44C6-8E7D-56AF83B82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713" y="4070350"/>
            <a:ext cx="20574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20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Current assets*</a:t>
            </a:r>
          </a:p>
        </p:txBody>
      </p:sp>
      <p:sp>
        <p:nvSpPr>
          <p:cNvPr id="21526" name="Line 22">
            <a:extLst>
              <a:ext uri="{FF2B5EF4-FFF2-40B4-BE49-F238E27FC236}">
                <a16:creationId xmlns:a16="http://schemas.microsoft.com/office/drawing/2014/main" id="{26C59B6D-0567-40EB-A9EF-5D20FEA85E6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419600"/>
            <a:ext cx="0" cy="3048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Rectangle 23">
            <a:extLst>
              <a:ext uri="{FF2B5EF4-FFF2-40B4-BE49-F238E27FC236}">
                <a16:creationId xmlns:a16="http://schemas.microsoft.com/office/drawing/2014/main" id="{712F38D1-7E96-4D8B-B1A6-88A07BAD50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8513" y="2774950"/>
            <a:ext cx="28733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srgbClr val="42B200"/>
                </a:solidFill>
              </a:rPr>
              <a:t>Short-term financing**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2">
            <a:extLst>
              <a:ext uri="{FF2B5EF4-FFF2-40B4-BE49-F238E27FC236}">
                <a16:creationId xmlns:a16="http://schemas.microsoft.com/office/drawing/2014/main" id="{B24813E0-C3F4-4B74-9571-4D6C04BFA1B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410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3E4A520D-BCC4-4309-A4FF-A8BDA7AD55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934200" cy="1752600"/>
          </a:xfrm>
        </p:spPr>
        <p:txBody>
          <a:bodyPr/>
          <a:lstStyle/>
          <a:p>
            <a:pPr>
              <a:defRPr/>
            </a:pPr>
            <a:r>
              <a:rPr lang="en-US" altLang="en-US" b="1"/>
              <a:t>Hedging (or Maturity Matching) Approach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CCB655B3-397F-4F99-AE1B-0DA6A65F56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7350" y="1835150"/>
            <a:ext cx="8445500" cy="749300"/>
          </a:xfrm>
          <a:ln w="12700" cap="flat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indent="0">
              <a:spcBef>
                <a:spcPct val="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altLang="en-US" sz="20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*</a:t>
            </a:r>
            <a:r>
              <a:rPr lang="en-US" altLang="en-US" sz="2000"/>
              <a:t>  Less amount financed spontaneously by payables and accruals.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altLang="en-US" sz="2000" i="1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**</a:t>
            </a:r>
            <a:r>
              <a:rPr lang="en-US" altLang="en-US" sz="2000">
                <a:solidFill>
                  <a:srgbClr val="42B200"/>
                </a:solidFill>
              </a:rPr>
              <a:t>  </a:t>
            </a:r>
            <a:r>
              <a:rPr lang="en-US" altLang="en-US" sz="2000"/>
              <a:t>In addition to spontaneous financing (payables and accruals).</a:t>
            </a:r>
          </a:p>
        </p:txBody>
      </p:sp>
      <p:sp>
        <p:nvSpPr>
          <p:cNvPr id="22533" name="Line 5">
            <a:extLst>
              <a:ext uri="{FF2B5EF4-FFF2-40B4-BE49-F238E27FC236}">
                <a16:creationId xmlns:a16="http://schemas.microsoft.com/office/drawing/2014/main" id="{FD14A327-855F-4EB8-965E-55B350E0F59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410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6D73A2BB-D0D0-4941-A941-40640F8E32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6713" y="6005513"/>
            <a:ext cx="9080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CD8353E3-5DC7-4D63-AD8D-75F48CCB3011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-325437" y="4257675"/>
            <a:ext cx="287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DOLLAR AMOUNT</a:t>
            </a:r>
          </a:p>
        </p:txBody>
      </p:sp>
      <p:sp>
        <p:nvSpPr>
          <p:cNvPr id="22536" name="Line 8">
            <a:extLst>
              <a:ext uri="{FF2B5EF4-FFF2-40B4-BE49-F238E27FC236}">
                <a16:creationId xmlns:a16="http://schemas.microsoft.com/office/drawing/2014/main" id="{8AECA05A-5BE5-45F1-8FB5-87E049F271A8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5943600"/>
            <a:ext cx="65532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9">
            <a:extLst>
              <a:ext uri="{FF2B5EF4-FFF2-40B4-BE49-F238E27FC236}">
                <a16:creationId xmlns:a16="http://schemas.microsoft.com/office/drawing/2014/main" id="{5BD46C1F-8459-4E79-8C96-BD2B84F71F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7800" y="3048000"/>
            <a:ext cx="0" cy="28956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10">
            <a:extLst>
              <a:ext uri="{FF2B5EF4-FFF2-40B4-BE49-F238E27FC236}">
                <a16:creationId xmlns:a16="http://schemas.microsoft.com/office/drawing/2014/main" id="{29F24004-0AB7-4876-975A-6C2827A25E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7800" y="3276600"/>
            <a:ext cx="6629400" cy="8382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1">
            <a:extLst>
              <a:ext uri="{FF2B5EF4-FFF2-40B4-BE49-F238E27FC236}">
                <a16:creationId xmlns:a16="http://schemas.microsoft.com/office/drawing/2014/main" id="{9AA7DAA6-DBB2-49F3-99EF-EA84A76D6F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10400" y="3429000"/>
            <a:ext cx="0" cy="1447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2">
            <a:extLst>
              <a:ext uri="{FF2B5EF4-FFF2-40B4-BE49-F238E27FC236}">
                <a16:creationId xmlns:a16="http://schemas.microsoft.com/office/drawing/2014/main" id="{4F6803D8-8B58-42B5-9D43-5B9F43262D45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257800"/>
            <a:ext cx="0" cy="685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Freeform 13">
            <a:extLst>
              <a:ext uri="{FF2B5EF4-FFF2-40B4-BE49-F238E27FC236}">
                <a16:creationId xmlns:a16="http://schemas.microsoft.com/office/drawing/2014/main" id="{24BED4D4-108E-4580-AEB2-EDA7F403C635}"/>
              </a:ext>
            </a:extLst>
          </p:cNvPr>
          <p:cNvSpPr>
            <a:spLocks/>
          </p:cNvSpPr>
          <p:nvPr/>
        </p:nvSpPr>
        <p:spPr bwMode="auto">
          <a:xfrm>
            <a:off x="1417638" y="2701925"/>
            <a:ext cx="6645275" cy="1406525"/>
          </a:xfrm>
          <a:custGeom>
            <a:avLst/>
            <a:gdLst>
              <a:gd name="T0" fmla="*/ 2147483646 w 4186"/>
              <a:gd name="T1" fmla="*/ 2147483646 h 886"/>
              <a:gd name="T2" fmla="*/ 2147483646 w 4186"/>
              <a:gd name="T3" fmla="*/ 2147483646 h 886"/>
              <a:gd name="T4" fmla="*/ 2147483646 w 4186"/>
              <a:gd name="T5" fmla="*/ 2147483646 h 886"/>
              <a:gd name="T6" fmla="*/ 2147483646 w 4186"/>
              <a:gd name="T7" fmla="*/ 2147483646 h 886"/>
              <a:gd name="T8" fmla="*/ 2147483646 w 4186"/>
              <a:gd name="T9" fmla="*/ 2147483646 h 886"/>
              <a:gd name="T10" fmla="*/ 2147483646 w 4186"/>
              <a:gd name="T11" fmla="*/ 2147483646 h 886"/>
              <a:gd name="T12" fmla="*/ 2147483646 w 4186"/>
              <a:gd name="T13" fmla="*/ 2147483646 h 886"/>
              <a:gd name="T14" fmla="*/ 2147483646 w 4186"/>
              <a:gd name="T15" fmla="*/ 2147483646 h 886"/>
              <a:gd name="T16" fmla="*/ 2147483646 w 4186"/>
              <a:gd name="T17" fmla="*/ 2147483646 h 886"/>
              <a:gd name="T18" fmla="*/ 2147483646 w 4186"/>
              <a:gd name="T19" fmla="*/ 2147483646 h 886"/>
              <a:gd name="T20" fmla="*/ 2147483646 w 4186"/>
              <a:gd name="T21" fmla="*/ 2147483646 h 886"/>
              <a:gd name="T22" fmla="*/ 2147483646 w 4186"/>
              <a:gd name="T23" fmla="*/ 2147483646 h 886"/>
              <a:gd name="T24" fmla="*/ 2147483646 w 4186"/>
              <a:gd name="T25" fmla="*/ 2147483646 h 886"/>
              <a:gd name="T26" fmla="*/ 2147483646 w 4186"/>
              <a:gd name="T27" fmla="*/ 2147483646 h 886"/>
              <a:gd name="T28" fmla="*/ 2147483646 w 4186"/>
              <a:gd name="T29" fmla="*/ 2147483646 h 886"/>
              <a:gd name="T30" fmla="*/ 2147483646 w 4186"/>
              <a:gd name="T31" fmla="*/ 2147483646 h 886"/>
              <a:gd name="T32" fmla="*/ 2147483646 w 4186"/>
              <a:gd name="T33" fmla="*/ 2147483646 h 886"/>
              <a:gd name="T34" fmla="*/ 2147483646 w 4186"/>
              <a:gd name="T35" fmla="*/ 2147483646 h 886"/>
              <a:gd name="T36" fmla="*/ 2147483646 w 4186"/>
              <a:gd name="T37" fmla="*/ 2147483646 h 886"/>
              <a:gd name="T38" fmla="*/ 2147483646 w 4186"/>
              <a:gd name="T39" fmla="*/ 2147483646 h 886"/>
              <a:gd name="T40" fmla="*/ 2147483646 w 4186"/>
              <a:gd name="T41" fmla="*/ 2147483646 h 886"/>
              <a:gd name="T42" fmla="*/ 2147483646 w 4186"/>
              <a:gd name="T43" fmla="*/ 2147483646 h 886"/>
              <a:gd name="T44" fmla="*/ 2147483646 w 4186"/>
              <a:gd name="T45" fmla="*/ 2147483646 h 886"/>
              <a:gd name="T46" fmla="*/ 2147483646 w 4186"/>
              <a:gd name="T47" fmla="*/ 2147483646 h 886"/>
              <a:gd name="T48" fmla="*/ 2147483646 w 4186"/>
              <a:gd name="T49" fmla="*/ 2147483646 h 886"/>
              <a:gd name="T50" fmla="*/ 2147483646 w 4186"/>
              <a:gd name="T51" fmla="*/ 2147483646 h 886"/>
              <a:gd name="T52" fmla="*/ 2147483646 w 4186"/>
              <a:gd name="T53" fmla="*/ 2147483646 h 886"/>
              <a:gd name="T54" fmla="*/ 2147483646 w 4186"/>
              <a:gd name="T55" fmla="*/ 2147483646 h 886"/>
              <a:gd name="T56" fmla="*/ 2147483646 w 4186"/>
              <a:gd name="T57" fmla="*/ 2147483646 h 886"/>
              <a:gd name="T58" fmla="*/ 2147483646 w 4186"/>
              <a:gd name="T59" fmla="*/ 2147483646 h 886"/>
              <a:gd name="T60" fmla="*/ 2147483646 w 4186"/>
              <a:gd name="T61" fmla="*/ 2147483646 h 886"/>
              <a:gd name="T62" fmla="*/ 2147483646 w 4186"/>
              <a:gd name="T63" fmla="*/ 2147483646 h 886"/>
              <a:gd name="T64" fmla="*/ 2147483646 w 4186"/>
              <a:gd name="T65" fmla="*/ 2147483646 h 886"/>
              <a:gd name="T66" fmla="*/ 2147483646 w 4186"/>
              <a:gd name="T67" fmla="*/ 2147483646 h 886"/>
              <a:gd name="T68" fmla="*/ 2147483646 w 4186"/>
              <a:gd name="T69" fmla="*/ 2147483646 h 886"/>
              <a:gd name="T70" fmla="*/ 2147483646 w 4186"/>
              <a:gd name="T71" fmla="*/ 2147483646 h 886"/>
              <a:gd name="T72" fmla="*/ 2147483646 w 4186"/>
              <a:gd name="T73" fmla="*/ 2147483646 h 886"/>
              <a:gd name="T74" fmla="*/ 2147483646 w 4186"/>
              <a:gd name="T75" fmla="*/ 2147483646 h 886"/>
              <a:gd name="T76" fmla="*/ 2147483646 w 4186"/>
              <a:gd name="T77" fmla="*/ 2147483646 h 886"/>
              <a:gd name="T78" fmla="*/ 2147483646 w 4186"/>
              <a:gd name="T79" fmla="*/ 2147483646 h 886"/>
              <a:gd name="T80" fmla="*/ 2147483646 w 4186"/>
              <a:gd name="T81" fmla="*/ 2147483646 h 886"/>
              <a:gd name="T82" fmla="*/ 2147483646 w 4186"/>
              <a:gd name="T83" fmla="*/ 2147483646 h 886"/>
              <a:gd name="T84" fmla="*/ 2147483646 w 4186"/>
              <a:gd name="T85" fmla="*/ 2147483646 h 886"/>
              <a:gd name="T86" fmla="*/ 2147483646 w 4186"/>
              <a:gd name="T87" fmla="*/ 2147483646 h 886"/>
              <a:gd name="T88" fmla="*/ 2147483646 w 4186"/>
              <a:gd name="T89" fmla="*/ 2147483646 h 886"/>
              <a:gd name="T90" fmla="*/ 2147483646 w 4186"/>
              <a:gd name="T91" fmla="*/ 2147483646 h 886"/>
              <a:gd name="T92" fmla="*/ 2147483646 w 4186"/>
              <a:gd name="T93" fmla="*/ 2147483646 h 886"/>
              <a:gd name="T94" fmla="*/ 2147483646 w 4186"/>
              <a:gd name="T95" fmla="*/ 2147483646 h 886"/>
              <a:gd name="T96" fmla="*/ 2147483646 w 4186"/>
              <a:gd name="T97" fmla="*/ 2147483646 h 886"/>
              <a:gd name="T98" fmla="*/ 2147483646 w 4186"/>
              <a:gd name="T99" fmla="*/ 2147483646 h 886"/>
              <a:gd name="T100" fmla="*/ 2147483646 w 4186"/>
              <a:gd name="T101" fmla="*/ 2147483646 h 886"/>
              <a:gd name="T102" fmla="*/ 2147483646 w 4186"/>
              <a:gd name="T103" fmla="*/ 2147483646 h 886"/>
              <a:gd name="T104" fmla="*/ 2147483646 w 4186"/>
              <a:gd name="T105" fmla="*/ 2147483646 h 886"/>
              <a:gd name="T106" fmla="*/ 2147483646 w 4186"/>
              <a:gd name="T107" fmla="*/ 2147483646 h 886"/>
              <a:gd name="T108" fmla="*/ 2147483646 w 4186"/>
              <a:gd name="T109" fmla="*/ 2147483646 h 886"/>
              <a:gd name="T110" fmla="*/ 2147483646 w 4186"/>
              <a:gd name="T111" fmla="*/ 2147483646 h 886"/>
              <a:gd name="T112" fmla="*/ 2147483646 w 4186"/>
              <a:gd name="T113" fmla="*/ 2147483646 h 886"/>
              <a:gd name="T114" fmla="*/ 2147483646 w 4186"/>
              <a:gd name="T115" fmla="*/ 2147483646 h 886"/>
              <a:gd name="T116" fmla="*/ 2147483646 w 4186"/>
              <a:gd name="T117" fmla="*/ 2147483646 h 886"/>
              <a:gd name="T118" fmla="*/ 2147483646 w 4186"/>
              <a:gd name="T119" fmla="*/ 2147483646 h 886"/>
              <a:gd name="T120" fmla="*/ 2147483646 w 4186"/>
              <a:gd name="T121" fmla="*/ 2147483646 h 886"/>
              <a:gd name="T122" fmla="*/ 2147483646 w 4186"/>
              <a:gd name="T123" fmla="*/ 2147483646 h 88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4186" h="886">
                <a:moveTo>
                  <a:pt x="0" y="885"/>
                </a:moveTo>
                <a:lnTo>
                  <a:pt x="11" y="873"/>
                </a:lnTo>
                <a:lnTo>
                  <a:pt x="23" y="860"/>
                </a:lnTo>
                <a:lnTo>
                  <a:pt x="34" y="838"/>
                </a:lnTo>
                <a:lnTo>
                  <a:pt x="42" y="822"/>
                </a:lnTo>
                <a:lnTo>
                  <a:pt x="50" y="807"/>
                </a:lnTo>
                <a:lnTo>
                  <a:pt x="59" y="792"/>
                </a:lnTo>
                <a:lnTo>
                  <a:pt x="67" y="775"/>
                </a:lnTo>
                <a:lnTo>
                  <a:pt x="75" y="760"/>
                </a:lnTo>
                <a:lnTo>
                  <a:pt x="84" y="745"/>
                </a:lnTo>
                <a:lnTo>
                  <a:pt x="96" y="727"/>
                </a:lnTo>
                <a:lnTo>
                  <a:pt x="111" y="708"/>
                </a:lnTo>
                <a:lnTo>
                  <a:pt x="128" y="693"/>
                </a:lnTo>
                <a:lnTo>
                  <a:pt x="143" y="682"/>
                </a:lnTo>
                <a:lnTo>
                  <a:pt x="167" y="666"/>
                </a:lnTo>
                <a:lnTo>
                  <a:pt x="191" y="651"/>
                </a:lnTo>
                <a:lnTo>
                  <a:pt x="215" y="642"/>
                </a:lnTo>
                <a:lnTo>
                  <a:pt x="239" y="631"/>
                </a:lnTo>
                <a:lnTo>
                  <a:pt x="263" y="621"/>
                </a:lnTo>
                <a:lnTo>
                  <a:pt x="290" y="611"/>
                </a:lnTo>
                <a:lnTo>
                  <a:pt x="312" y="605"/>
                </a:lnTo>
                <a:lnTo>
                  <a:pt x="336" y="602"/>
                </a:lnTo>
                <a:lnTo>
                  <a:pt x="360" y="597"/>
                </a:lnTo>
                <a:lnTo>
                  <a:pt x="383" y="596"/>
                </a:lnTo>
                <a:lnTo>
                  <a:pt x="410" y="594"/>
                </a:lnTo>
                <a:lnTo>
                  <a:pt x="442" y="593"/>
                </a:lnTo>
                <a:lnTo>
                  <a:pt x="465" y="593"/>
                </a:lnTo>
                <a:lnTo>
                  <a:pt x="493" y="594"/>
                </a:lnTo>
                <a:lnTo>
                  <a:pt x="526" y="594"/>
                </a:lnTo>
                <a:lnTo>
                  <a:pt x="557" y="599"/>
                </a:lnTo>
                <a:lnTo>
                  <a:pt x="593" y="601"/>
                </a:lnTo>
                <a:lnTo>
                  <a:pt x="617" y="608"/>
                </a:lnTo>
                <a:lnTo>
                  <a:pt x="641" y="612"/>
                </a:lnTo>
                <a:lnTo>
                  <a:pt x="665" y="618"/>
                </a:lnTo>
                <a:lnTo>
                  <a:pt x="692" y="625"/>
                </a:lnTo>
                <a:lnTo>
                  <a:pt x="715" y="630"/>
                </a:lnTo>
                <a:lnTo>
                  <a:pt x="742" y="636"/>
                </a:lnTo>
                <a:lnTo>
                  <a:pt x="764" y="643"/>
                </a:lnTo>
                <a:lnTo>
                  <a:pt x="785" y="649"/>
                </a:lnTo>
                <a:lnTo>
                  <a:pt x="803" y="654"/>
                </a:lnTo>
                <a:lnTo>
                  <a:pt x="831" y="662"/>
                </a:lnTo>
                <a:lnTo>
                  <a:pt x="856" y="670"/>
                </a:lnTo>
                <a:lnTo>
                  <a:pt x="880" y="676"/>
                </a:lnTo>
                <a:lnTo>
                  <a:pt x="911" y="684"/>
                </a:lnTo>
                <a:lnTo>
                  <a:pt x="936" y="691"/>
                </a:lnTo>
                <a:lnTo>
                  <a:pt x="958" y="702"/>
                </a:lnTo>
                <a:lnTo>
                  <a:pt x="981" y="708"/>
                </a:lnTo>
                <a:lnTo>
                  <a:pt x="1013" y="717"/>
                </a:lnTo>
                <a:lnTo>
                  <a:pt x="1037" y="724"/>
                </a:lnTo>
                <a:lnTo>
                  <a:pt x="1065" y="732"/>
                </a:lnTo>
                <a:lnTo>
                  <a:pt x="1088" y="733"/>
                </a:lnTo>
                <a:lnTo>
                  <a:pt x="1113" y="734"/>
                </a:lnTo>
                <a:lnTo>
                  <a:pt x="1150" y="734"/>
                </a:lnTo>
                <a:lnTo>
                  <a:pt x="1189" y="730"/>
                </a:lnTo>
                <a:lnTo>
                  <a:pt x="1220" y="722"/>
                </a:lnTo>
                <a:lnTo>
                  <a:pt x="1255" y="714"/>
                </a:lnTo>
                <a:lnTo>
                  <a:pt x="1290" y="704"/>
                </a:lnTo>
                <a:lnTo>
                  <a:pt x="1332" y="686"/>
                </a:lnTo>
                <a:lnTo>
                  <a:pt x="1375" y="667"/>
                </a:lnTo>
                <a:lnTo>
                  <a:pt x="1415" y="651"/>
                </a:lnTo>
                <a:lnTo>
                  <a:pt x="1464" y="626"/>
                </a:lnTo>
                <a:lnTo>
                  <a:pt x="1496" y="610"/>
                </a:lnTo>
                <a:lnTo>
                  <a:pt x="1517" y="596"/>
                </a:lnTo>
                <a:lnTo>
                  <a:pt x="1537" y="586"/>
                </a:lnTo>
                <a:lnTo>
                  <a:pt x="1554" y="568"/>
                </a:lnTo>
                <a:lnTo>
                  <a:pt x="1571" y="554"/>
                </a:lnTo>
                <a:lnTo>
                  <a:pt x="1589" y="540"/>
                </a:lnTo>
                <a:lnTo>
                  <a:pt x="1601" y="528"/>
                </a:lnTo>
                <a:lnTo>
                  <a:pt x="1625" y="510"/>
                </a:lnTo>
                <a:lnTo>
                  <a:pt x="1645" y="494"/>
                </a:lnTo>
                <a:lnTo>
                  <a:pt x="1661" y="482"/>
                </a:lnTo>
                <a:lnTo>
                  <a:pt x="1681" y="465"/>
                </a:lnTo>
                <a:lnTo>
                  <a:pt x="1698" y="452"/>
                </a:lnTo>
                <a:lnTo>
                  <a:pt x="1718" y="435"/>
                </a:lnTo>
                <a:lnTo>
                  <a:pt x="1735" y="418"/>
                </a:lnTo>
                <a:lnTo>
                  <a:pt x="1751" y="403"/>
                </a:lnTo>
                <a:lnTo>
                  <a:pt x="1772" y="388"/>
                </a:lnTo>
                <a:lnTo>
                  <a:pt x="1791" y="371"/>
                </a:lnTo>
                <a:lnTo>
                  <a:pt x="1810" y="359"/>
                </a:lnTo>
                <a:lnTo>
                  <a:pt x="1825" y="346"/>
                </a:lnTo>
                <a:lnTo>
                  <a:pt x="1847" y="332"/>
                </a:lnTo>
                <a:lnTo>
                  <a:pt x="1864" y="321"/>
                </a:lnTo>
                <a:lnTo>
                  <a:pt x="1888" y="307"/>
                </a:lnTo>
                <a:lnTo>
                  <a:pt x="1915" y="293"/>
                </a:lnTo>
                <a:lnTo>
                  <a:pt x="1940" y="287"/>
                </a:lnTo>
                <a:lnTo>
                  <a:pt x="1974" y="280"/>
                </a:lnTo>
                <a:lnTo>
                  <a:pt x="2004" y="278"/>
                </a:lnTo>
                <a:lnTo>
                  <a:pt x="2035" y="281"/>
                </a:lnTo>
                <a:lnTo>
                  <a:pt x="2054" y="284"/>
                </a:lnTo>
                <a:lnTo>
                  <a:pt x="2078" y="286"/>
                </a:lnTo>
                <a:lnTo>
                  <a:pt x="2099" y="292"/>
                </a:lnTo>
                <a:lnTo>
                  <a:pt x="2120" y="296"/>
                </a:lnTo>
                <a:lnTo>
                  <a:pt x="2138" y="299"/>
                </a:lnTo>
                <a:lnTo>
                  <a:pt x="2161" y="306"/>
                </a:lnTo>
                <a:lnTo>
                  <a:pt x="2188" y="315"/>
                </a:lnTo>
                <a:lnTo>
                  <a:pt x="2210" y="322"/>
                </a:lnTo>
                <a:lnTo>
                  <a:pt x="2234" y="329"/>
                </a:lnTo>
                <a:lnTo>
                  <a:pt x="2258" y="335"/>
                </a:lnTo>
                <a:lnTo>
                  <a:pt x="2282" y="349"/>
                </a:lnTo>
                <a:lnTo>
                  <a:pt x="2307" y="359"/>
                </a:lnTo>
                <a:lnTo>
                  <a:pt x="2329" y="369"/>
                </a:lnTo>
                <a:lnTo>
                  <a:pt x="2357" y="381"/>
                </a:lnTo>
                <a:lnTo>
                  <a:pt x="2384" y="391"/>
                </a:lnTo>
                <a:lnTo>
                  <a:pt x="2408" y="402"/>
                </a:lnTo>
                <a:lnTo>
                  <a:pt x="2433" y="411"/>
                </a:lnTo>
                <a:lnTo>
                  <a:pt x="2457" y="417"/>
                </a:lnTo>
                <a:lnTo>
                  <a:pt x="2477" y="423"/>
                </a:lnTo>
                <a:lnTo>
                  <a:pt x="2497" y="433"/>
                </a:lnTo>
                <a:lnTo>
                  <a:pt x="2523" y="442"/>
                </a:lnTo>
                <a:lnTo>
                  <a:pt x="2552" y="449"/>
                </a:lnTo>
                <a:lnTo>
                  <a:pt x="2576" y="457"/>
                </a:lnTo>
                <a:lnTo>
                  <a:pt x="2601" y="464"/>
                </a:lnTo>
                <a:lnTo>
                  <a:pt x="2620" y="471"/>
                </a:lnTo>
                <a:lnTo>
                  <a:pt x="2644" y="479"/>
                </a:lnTo>
                <a:lnTo>
                  <a:pt x="2669" y="485"/>
                </a:lnTo>
                <a:lnTo>
                  <a:pt x="2694" y="493"/>
                </a:lnTo>
                <a:lnTo>
                  <a:pt x="2714" y="498"/>
                </a:lnTo>
                <a:lnTo>
                  <a:pt x="2736" y="504"/>
                </a:lnTo>
                <a:lnTo>
                  <a:pt x="2757" y="509"/>
                </a:lnTo>
                <a:lnTo>
                  <a:pt x="2779" y="515"/>
                </a:lnTo>
                <a:lnTo>
                  <a:pt x="2803" y="521"/>
                </a:lnTo>
                <a:lnTo>
                  <a:pt x="2833" y="523"/>
                </a:lnTo>
                <a:lnTo>
                  <a:pt x="2857" y="525"/>
                </a:lnTo>
                <a:lnTo>
                  <a:pt x="2884" y="521"/>
                </a:lnTo>
                <a:lnTo>
                  <a:pt x="2908" y="517"/>
                </a:lnTo>
                <a:lnTo>
                  <a:pt x="2932" y="513"/>
                </a:lnTo>
                <a:lnTo>
                  <a:pt x="2963" y="500"/>
                </a:lnTo>
                <a:lnTo>
                  <a:pt x="2989" y="487"/>
                </a:lnTo>
                <a:lnTo>
                  <a:pt x="3013" y="472"/>
                </a:lnTo>
                <a:lnTo>
                  <a:pt x="3031" y="458"/>
                </a:lnTo>
                <a:lnTo>
                  <a:pt x="3046" y="440"/>
                </a:lnTo>
                <a:lnTo>
                  <a:pt x="3064" y="426"/>
                </a:lnTo>
                <a:lnTo>
                  <a:pt x="3078" y="410"/>
                </a:lnTo>
                <a:lnTo>
                  <a:pt x="3094" y="396"/>
                </a:lnTo>
                <a:lnTo>
                  <a:pt x="3103" y="378"/>
                </a:lnTo>
                <a:lnTo>
                  <a:pt x="3114" y="364"/>
                </a:lnTo>
                <a:lnTo>
                  <a:pt x="3126" y="351"/>
                </a:lnTo>
                <a:lnTo>
                  <a:pt x="3137" y="332"/>
                </a:lnTo>
                <a:lnTo>
                  <a:pt x="3151" y="312"/>
                </a:lnTo>
                <a:lnTo>
                  <a:pt x="3159" y="298"/>
                </a:lnTo>
                <a:lnTo>
                  <a:pt x="3171" y="279"/>
                </a:lnTo>
                <a:lnTo>
                  <a:pt x="3180" y="262"/>
                </a:lnTo>
                <a:lnTo>
                  <a:pt x="3194" y="247"/>
                </a:lnTo>
                <a:lnTo>
                  <a:pt x="3205" y="234"/>
                </a:lnTo>
                <a:lnTo>
                  <a:pt x="3217" y="217"/>
                </a:lnTo>
                <a:lnTo>
                  <a:pt x="3232" y="202"/>
                </a:lnTo>
                <a:lnTo>
                  <a:pt x="3245" y="185"/>
                </a:lnTo>
                <a:lnTo>
                  <a:pt x="3262" y="166"/>
                </a:lnTo>
                <a:lnTo>
                  <a:pt x="3279" y="145"/>
                </a:lnTo>
                <a:lnTo>
                  <a:pt x="3297" y="130"/>
                </a:lnTo>
                <a:lnTo>
                  <a:pt x="3318" y="112"/>
                </a:lnTo>
                <a:lnTo>
                  <a:pt x="3337" y="98"/>
                </a:lnTo>
                <a:lnTo>
                  <a:pt x="3361" y="80"/>
                </a:lnTo>
                <a:lnTo>
                  <a:pt x="3385" y="73"/>
                </a:lnTo>
                <a:lnTo>
                  <a:pt x="3410" y="61"/>
                </a:lnTo>
                <a:lnTo>
                  <a:pt x="3433" y="51"/>
                </a:lnTo>
                <a:lnTo>
                  <a:pt x="3458" y="41"/>
                </a:lnTo>
                <a:lnTo>
                  <a:pt x="3484" y="31"/>
                </a:lnTo>
                <a:lnTo>
                  <a:pt x="3507" y="25"/>
                </a:lnTo>
                <a:lnTo>
                  <a:pt x="3531" y="20"/>
                </a:lnTo>
                <a:lnTo>
                  <a:pt x="3555" y="17"/>
                </a:lnTo>
                <a:lnTo>
                  <a:pt x="3577" y="13"/>
                </a:lnTo>
                <a:lnTo>
                  <a:pt x="3601" y="7"/>
                </a:lnTo>
                <a:lnTo>
                  <a:pt x="3626" y="7"/>
                </a:lnTo>
                <a:lnTo>
                  <a:pt x="3646" y="5"/>
                </a:lnTo>
                <a:lnTo>
                  <a:pt x="3668" y="5"/>
                </a:lnTo>
                <a:lnTo>
                  <a:pt x="3698" y="1"/>
                </a:lnTo>
                <a:lnTo>
                  <a:pt x="3725" y="1"/>
                </a:lnTo>
                <a:lnTo>
                  <a:pt x="3753" y="0"/>
                </a:lnTo>
                <a:lnTo>
                  <a:pt x="3777" y="0"/>
                </a:lnTo>
                <a:lnTo>
                  <a:pt x="3801" y="3"/>
                </a:lnTo>
                <a:lnTo>
                  <a:pt x="3821" y="2"/>
                </a:lnTo>
                <a:lnTo>
                  <a:pt x="3844" y="8"/>
                </a:lnTo>
                <a:lnTo>
                  <a:pt x="3869" y="12"/>
                </a:lnTo>
                <a:lnTo>
                  <a:pt x="3892" y="17"/>
                </a:lnTo>
                <a:lnTo>
                  <a:pt x="3916" y="22"/>
                </a:lnTo>
                <a:lnTo>
                  <a:pt x="3939" y="27"/>
                </a:lnTo>
                <a:lnTo>
                  <a:pt x="3964" y="38"/>
                </a:lnTo>
                <a:lnTo>
                  <a:pt x="3987" y="49"/>
                </a:lnTo>
                <a:lnTo>
                  <a:pt x="4011" y="60"/>
                </a:lnTo>
                <a:lnTo>
                  <a:pt x="4035" y="70"/>
                </a:lnTo>
                <a:lnTo>
                  <a:pt x="4059" y="80"/>
                </a:lnTo>
                <a:lnTo>
                  <a:pt x="4082" y="92"/>
                </a:lnTo>
                <a:lnTo>
                  <a:pt x="4107" y="101"/>
                </a:lnTo>
                <a:lnTo>
                  <a:pt x="4128" y="116"/>
                </a:lnTo>
                <a:lnTo>
                  <a:pt x="4145" y="129"/>
                </a:lnTo>
                <a:lnTo>
                  <a:pt x="4165" y="137"/>
                </a:lnTo>
                <a:lnTo>
                  <a:pt x="4185" y="149"/>
                </a:lnTo>
              </a:path>
            </a:pathLst>
          </a:custGeom>
          <a:noFill/>
          <a:ln w="25400" cap="rnd" cmpd="sng">
            <a:solidFill>
              <a:srgbClr val="42B2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4">
            <a:extLst>
              <a:ext uri="{FF2B5EF4-FFF2-40B4-BE49-F238E27FC236}">
                <a16:creationId xmlns:a16="http://schemas.microsoft.com/office/drawing/2014/main" id="{79291ECD-2218-4FB0-8DDA-CF1053E148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3657600"/>
            <a:ext cx="0" cy="5334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Line 15">
            <a:extLst>
              <a:ext uri="{FF2B5EF4-FFF2-40B4-BE49-F238E27FC236}">
                <a16:creationId xmlns:a16="http://schemas.microsoft.com/office/drawing/2014/main" id="{26868148-5C3F-4269-8E85-78861A081A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29000" y="4724400"/>
            <a:ext cx="0" cy="457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16">
            <a:extLst>
              <a:ext uri="{FF2B5EF4-FFF2-40B4-BE49-F238E27FC236}">
                <a16:creationId xmlns:a16="http://schemas.microsoft.com/office/drawing/2014/main" id="{4878AE62-285D-4AC7-9052-26911E4DC5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3124200"/>
            <a:ext cx="0" cy="609600"/>
          </a:xfrm>
          <a:prstGeom prst="line">
            <a:avLst/>
          </a:prstGeom>
          <a:noFill/>
          <a:ln w="12700">
            <a:solidFill>
              <a:srgbClr val="42B2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17">
            <a:extLst>
              <a:ext uri="{FF2B5EF4-FFF2-40B4-BE49-F238E27FC236}">
                <a16:creationId xmlns:a16="http://schemas.microsoft.com/office/drawing/2014/main" id="{17430289-B16C-409B-A87A-161D65D665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7800" y="4343400"/>
            <a:ext cx="662940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Rectangle 18">
            <a:extLst>
              <a:ext uri="{FF2B5EF4-FFF2-40B4-BE49-F238E27FC236}">
                <a16:creationId xmlns:a16="http://schemas.microsoft.com/office/drawing/2014/main" id="{58EFEF7C-74BE-43B2-B567-6BCD563D0D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4513" y="4832350"/>
            <a:ext cx="2635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</a:rPr>
              <a:t>Long-term financing</a:t>
            </a:r>
          </a:p>
        </p:txBody>
      </p:sp>
      <p:sp>
        <p:nvSpPr>
          <p:cNvPr id="21523" name="Rectangle 19">
            <a:extLst>
              <a:ext uri="{FF2B5EF4-FFF2-40B4-BE49-F238E27FC236}">
                <a16:creationId xmlns:a16="http://schemas.microsoft.com/office/drawing/2014/main" id="{C30DAB0C-05E5-4747-8CE0-714F01FAFF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0313" y="5137150"/>
            <a:ext cx="1704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20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Fixed assets</a:t>
            </a:r>
          </a:p>
        </p:txBody>
      </p:sp>
      <p:sp>
        <p:nvSpPr>
          <p:cNvPr id="22548" name="Line 20">
            <a:extLst>
              <a:ext uri="{FF2B5EF4-FFF2-40B4-BE49-F238E27FC236}">
                <a16:creationId xmlns:a16="http://schemas.microsoft.com/office/drawing/2014/main" id="{440F0451-B5EC-44B8-83A9-5F9713EFAA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5486400"/>
            <a:ext cx="0" cy="457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5" name="Rectangle 21">
            <a:extLst>
              <a:ext uri="{FF2B5EF4-FFF2-40B4-BE49-F238E27FC236}">
                <a16:creationId xmlns:a16="http://schemas.microsoft.com/office/drawing/2014/main" id="{DD9AE9F9-2522-403A-973B-75DD677D2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713" y="4070350"/>
            <a:ext cx="20574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20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Current assets*</a:t>
            </a:r>
          </a:p>
        </p:txBody>
      </p:sp>
      <p:sp>
        <p:nvSpPr>
          <p:cNvPr id="22550" name="Line 22">
            <a:extLst>
              <a:ext uri="{FF2B5EF4-FFF2-40B4-BE49-F238E27FC236}">
                <a16:creationId xmlns:a16="http://schemas.microsoft.com/office/drawing/2014/main" id="{5E954335-43F4-46D0-9E89-99C6C2E7293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419600"/>
            <a:ext cx="0" cy="3048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Rectangle 23">
            <a:extLst>
              <a:ext uri="{FF2B5EF4-FFF2-40B4-BE49-F238E27FC236}">
                <a16:creationId xmlns:a16="http://schemas.microsoft.com/office/drawing/2014/main" id="{DA76E684-129D-41F7-8AFD-D21610E59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8513" y="2774950"/>
            <a:ext cx="28733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srgbClr val="42B200"/>
                </a:solidFill>
              </a:rPr>
              <a:t>Short-term financing**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2">
            <a:extLst>
              <a:ext uri="{FF2B5EF4-FFF2-40B4-BE49-F238E27FC236}">
                <a16:creationId xmlns:a16="http://schemas.microsoft.com/office/drawing/2014/main" id="{8349831A-814E-4935-981A-88BFF67149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943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4AA75F3B-3AF8-477F-8A3D-FC4F828713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239000" cy="1752600"/>
          </a:xfrm>
        </p:spPr>
        <p:txBody>
          <a:bodyPr/>
          <a:lstStyle/>
          <a:p>
            <a:pPr>
              <a:defRPr/>
            </a:pPr>
            <a:r>
              <a:rPr lang="en-US" altLang="en-US" b="1"/>
              <a:t>Financing Needs and </a:t>
            </a:r>
            <a:br>
              <a:rPr lang="en-US" altLang="en-US" b="1"/>
            </a:br>
            <a:r>
              <a:rPr lang="en-US" altLang="en-US" b="1"/>
              <a:t>the Hedging Approach</a:t>
            </a:r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B3976F6C-83BE-4973-8512-2C3747C1EE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153400" cy="4267200"/>
          </a:xfrm>
        </p:spPr>
        <p:txBody>
          <a:bodyPr/>
          <a:lstStyle/>
          <a:p>
            <a:pPr marL="457200" indent="-457200">
              <a:spcBef>
                <a:spcPct val="0"/>
              </a:spcBef>
              <a:spcAft>
                <a:spcPct val="0"/>
              </a:spcAft>
            </a:pPr>
            <a:r>
              <a:rPr lang="en-US" altLang="en-US" sz="2800"/>
              <a:t>Fixed assets and the non-seasonal portion of current assets are financed with long-term debt and equity (long-term profitability of assets to cover the long-term financing costs of the firm).</a:t>
            </a:r>
          </a:p>
          <a:p>
            <a:pPr marL="457200" indent="-457200">
              <a:spcBef>
                <a:spcPct val="40000"/>
              </a:spcBef>
              <a:spcAft>
                <a:spcPct val="0"/>
              </a:spcAft>
            </a:pPr>
            <a:r>
              <a:rPr lang="en-US" altLang="en-US" sz="2800"/>
              <a:t>Seasonal needs are financed with short-term loans (under normal operations sufficient cash flow is expected to cover the short-term financing cost).</a:t>
            </a:r>
          </a:p>
        </p:txBody>
      </p:sp>
      <p:sp>
        <p:nvSpPr>
          <p:cNvPr id="23557" name="Line 5">
            <a:extLst>
              <a:ext uri="{FF2B5EF4-FFF2-40B4-BE49-F238E27FC236}">
                <a16:creationId xmlns:a16="http://schemas.microsoft.com/office/drawing/2014/main" id="{DC495606-78A3-423F-9659-547D4C78B48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943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>
            <a:extLst>
              <a:ext uri="{FF2B5EF4-FFF2-40B4-BE49-F238E27FC236}">
                <a16:creationId xmlns:a16="http://schemas.microsoft.com/office/drawing/2014/main" id="{33E291A4-B9DA-4494-BAB1-426E4262834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638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011F206-9418-44F6-8857-7C307DE069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781800" cy="1752600"/>
          </a:xfrm>
        </p:spPr>
        <p:txBody>
          <a:bodyPr/>
          <a:lstStyle/>
          <a:p>
            <a:pPr>
              <a:defRPr/>
            </a:pPr>
            <a:r>
              <a:rPr lang="en-US" altLang="en-US" b="1"/>
              <a:t>Overview of Working Capital Management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96B4D679-BE6B-4A43-A32D-BDB6E95449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r>
              <a:rPr lang="en-US" altLang="en-US" sz="4000"/>
              <a:t>Working Capital Concepts</a:t>
            </a:r>
          </a:p>
          <a:p>
            <a:r>
              <a:rPr lang="en-US" altLang="en-US" sz="4000"/>
              <a:t>Working Capital Issues</a:t>
            </a:r>
          </a:p>
          <a:p>
            <a:r>
              <a:rPr lang="en-US" altLang="en-US" sz="4000"/>
              <a:t>Financing Current Assets: Short-Term and Long-Term Mix</a:t>
            </a:r>
          </a:p>
          <a:p>
            <a:r>
              <a:rPr lang="en-US" altLang="en-US" sz="4000"/>
              <a:t>Combining Liability Structure and Current Asset Decisions</a:t>
            </a:r>
          </a:p>
        </p:txBody>
      </p:sp>
      <p:sp>
        <p:nvSpPr>
          <p:cNvPr id="6149" name="Line 5">
            <a:extLst>
              <a:ext uri="{FF2B5EF4-FFF2-40B4-BE49-F238E27FC236}">
                <a16:creationId xmlns:a16="http://schemas.microsoft.com/office/drawing/2014/main" id="{DEE87796-7E39-4AB5-8B61-2649AF0C114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562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2">
            <a:extLst>
              <a:ext uri="{FF2B5EF4-FFF2-40B4-BE49-F238E27FC236}">
                <a16:creationId xmlns:a16="http://schemas.microsoft.com/office/drawing/2014/main" id="{F7421E15-53C9-4D01-9F22-31DA94FED9F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248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A7A0F80-7A50-46F4-9FE5-6FD962B7C1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</p:spPr>
        <p:txBody>
          <a:bodyPr/>
          <a:lstStyle/>
          <a:p>
            <a:pPr>
              <a:defRPr/>
            </a:pPr>
            <a:r>
              <a:rPr lang="en-US" altLang="en-US" b="1"/>
              <a:t>Self-Liquidating Nature 	  of Short-Term Loans</a:t>
            </a: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9E8263F2-3166-451C-95B1-184AE4E10B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229600" cy="449580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Char char="u"/>
              <a:defRPr/>
            </a:pPr>
            <a:r>
              <a:rPr lang="en-US" altLang="en-US" sz="2800" dirty="0"/>
              <a:t>Seasonal orders require the purchase of inventory beyond current levels.</a:t>
            </a:r>
          </a:p>
          <a:p>
            <a:pPr marL="457200" indent="-45720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Char char="u"/>
              <a:defRPr/>
            </a:pPr>
            <a:r>
              <a:rPr lang="en-US" altLang="en-US" sz="2800" dirty="0"/>
              <a:t>Increased inventory is used to meet the increased demand for the final product.</a:t>
            </a:r>
          </a:p>
          <a:p>
            <a:pPr marL="457200" indent="-45720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Char char="u"/>
              <a:defRPr/>
            </a:pPr>
            <a:r>
              <a:rPr lang="en-US" altLang="en-US" sz="2800" dirty="0"/>
              <a:t>Sales become receivables.</a:t>
            </a:r>
          </a:p>
          <a:p>
            <a:pPr marL="457200" indent="-45720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Char char="u"/>
              <a:defRPr/>
            </a:pPr>
            <a:r>
              <a:rPr lang="en-US" altLang="en-US" sz="2800" dirty="0"/>
              <a:t>Receivables are collected and become cash.</a:t>
            </a:r>
          </a:p>
          <a:p>
            <a:pPr marL="457200" indent="-45720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Char char="u"/>
              <a:defRPr/>
            </a:pPr>
            <a:r>
              <a:rPr lang="en-US" altLang="en-US" sz="2800" dirty="0"/>
              <a:t>The resulting cash funds can be used to pay off the seasonal short-term loan and cover associated long-term financing costs.</a:t>
            </a:r>
          </a:p>
          <a:p>
            <a:pPr marL="457200" indent="-45720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Char char="u"/>
              <a:defRPr/>
            </a:pPr>
            <a:r>
              <a:rPr lang="en-US" altLang="en-US" sz="2800" dirty="0"/>
              <a:t>Short-term, inherently self-liquidating loans, referred to as “STISL.”</a:t>
            </a:r>
          </a:p>
        </p:txBody>
      </p:sp>
      <p:sp>
        <p:nvSpPr>
          <p:cNvPr id="24581" name="Line 5">
            <a:extLst>
              <a:ext uri="{FF2B5EF4-FFF2-40B4-BE49-F238E27FC236}">
                <a16:creationId xmlns:a16="http://schemas.microsoft.com/office/drawing/2014/main" id="{5E985172-F0EA-40AD-9372-D040F67BC45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172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Line 2">
            <a:extLst>
              <a:ext uri="{FF2B5EF4-FFF2-40B4-BE49-F238E27FC236}">
                <a16:creationId xmlns:a16="http://schemas.microsoft.com/office/drawing/2014/main" id="{AF5D93BE-EB47-4CF2-AE19-5AC9C9970A9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858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DF1816CC-0D91-40C8-998A-314757D702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239000" cy="1752600"/>
          </a:xfrm>
        </p:spPr>
        <p:txBody>
          <a:bodyPr/>
          <a:lstStyle/>
          <a:p>
            <a:pPr>
              <a:defRPr/>
            </a:pPr>
            <a:r>
              <a:rPr lang="en-US" altLang="en-US" b="1"/>
              <a:t>Risks vs. Costs Trade-Off (Conservative Approach)</a:t>
            </a:r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7B774873-644C-4471-B998-FE0B9FFC09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534400" cy="4267200"/>
          </a:xfrm>
        </p:spPr>
        <p:txBody>
          <a:bodyPr/>
          <a:lstStyle/>
          <a:p>
            <a:pPr marL="457200" indent="-457200">
              <a:buFont typeface="Monotype Sorts" pitchFamily="2" charset="2"/>
              <a:buChar char="u"/>
              <a:defRPr/>
            </a:pPr>
            <a:r>
              <a:rPr lang="en-US" altLang="en-US" sz="2800" u="sng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Long-Term Financing Benefits</a:t>
            </a:r>
            <a:endParaRPr lang="en-US" altLang="en-US" sz="2800"/>
          </a:p>
          <a:p>
            <a:pPr marL="1028700" lvl="1" indent="-457200">
              <a:spcAft>
                <a:spcPct val="0"/>
              </a:spcAft>
              <a:buFont typeface="Monotype Sorts" pitchFamily="2" charset="2"/>
              <a:buChar char="u"/>
              <a:defRPr/>
            </a:pPr>
            <a:r>
              <a:rPr lang="en-US" altLang="en-US" sz="2400"/>
              <a:t>Less worry in refinancing short-term obligations</a:t>
            </a:r>
          </a:p>
          <a:p>
            <a:pPr marL="1028700" lvl="1" indent="-457200">
              <a:spcBef>
                <a:spcPct val="0"/>
              </a:spcBef>
              <a:buFont typeface="Monotype Sorts" pitchFamily="2" charset="2"/>
              <a:buChar char="u"/>
              <a:defRPr/>
            </a:pPr>
            <a:r>
              <a:rPr lang="en-US" altLang="en-US" sz="2400"/>
              <a:t>Less uncertainty regarding future interest costs</a:t>
            </a:r>
          </a:p>
          <a:p>
            <a:pPr marL="457200" indent="-457200">
              <a:spcBef>
                <a:spcPct val="30000"/>
              </a:spcBef>
              <a:spcAft>
                <a:spcPct val="0"/>
              </a:spcAft>
              <a:buFont typeface="Monotype Sorts" pitchFamily="2" charset="2"/>
              <a:buChar char="u"/>
              <a:defRPr/>
            </a:pPr>
            <a:r>
              <a:rPr lang="en-US" altLang="en-US" sz="2800" u="sng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Short-Term Financing Risks</a:t>
            </a:r>
            <a:endParaRPr lang="en-US" altLang="en-US" sz="2800"/>
          </a:p>
          <a:p>
            <a:pPr marL="1028700" lvl="1" indent="-457200">
              <a:spcAft>
                <a:spcPct val="0"/>
              </a:spcAft>
              <a:buFont typeface="Monotype Sorts" pitchFamily="2" charset="2"/>
              <a:buChar char="u"/>
              <a:defRPr/>
            </a:pPr>
            <a:r>
              <a:rPr lang="en-US" altLang="en-US" sz="2400"/>
              <a:t>Borrowing </a:t>
            </a:r>
            <a:r>
              <a:rPr lang="en-US" altLang="en-US" sz="2400" i="1" u="sng"/>
              <a:t>more</a:t>
            </a:r>
            <a:r>
              <a:rPr lang="en-US" altLang="en-US" sz="2400" i="1"/>
              <a:t> </a:t>
            </a:r>
            <a:r>
              <a:rPr lang="en-US" altLang="en-US" sz="2400" i="1" u="sng"/>
              <a:t>than</a:t>
            </a:r>
            <a:r>
              <a:rPr lang="en-US" altLang="en-US" sz="2400"/>
              <a:t> what is necessary</a:t>
            </a:r>
          </a:p>
          <a:p>
            <a:pPr marL="1028700" lvl="1" indent="-457200">
              <a:spcAft>
                <a:spcPct val="0"/>
              </a:spcAft>
              <a:buFont typeface="Monotype Sorts" pitchFamily="2" charset="2"/>
              <a:buChar char="u"/>
              <a:defRPr/>
            </a:pPr>
            <a:r>
              <a:rPr lang="en-US" altLang="en-US" sz="2400"/>
              <a:t>Borrowing at a higher overall cost (usually)</a:t>
            </a:r>
          </a:p>
          <a:p>
            <a:pPr marL="457200" indent="-457200">
              <a:buFont typeface="Monotype Sorts" pitchFamily="2" charset="2"/>
              <a:buChar char="u"/>
              <a:defRPr/>
            </a:pPr>
            <a:r>
              <a:rPr lang="en-US" altLang="en-US" sz="2800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Result</a:t>
            </a:r>
            <a:endParaRPr lang="en-US" altLang="en-US" sz="2800"/>
          </a:p>
          <a:p>
            <a:pPr marL="1028700" lvl="1" indent="-457200">
              <a:buFont typeface="Monotype Sorts" pitchFamily="2" charset="2"/>
              <a:buChar char="u"/>
              <a:defRPr/>
            </a:pPr>
            <a:r>
              <a:rPr lang="en-US" altLang="en-US" sz="2400"/>
              <a:t>Manager accepts </a:t>
            </a:r>
            <a:r>
              <a:rPr lang="en-US" altLang="en-US" sz="2400" i="1" u="sng"/>
              <a:t>less</a:t>
            </a:r>
            <a:r>
              <a:rPr lang="en-US" altLang="en-US" sz="2400"/>
              <a:t> expected profits in exchange for taking </a:t>
            </a:r>
            <a:r>
              <a:rPr lang="en-US" altLang="en-US" sz="2400" i="1" u="sng"/>
              <a:t>less</a:t>
            </a:r>
            <a:r>
              <a:rPr lang="en-US" altLang="en-US" sz="2400"/>
              <a:t> risk.</a:t>
            </a:r>
          </a:p>
        </p:txBody>
      </p:sp>
      <p:sp>
        <p:nvSpPr>
          <p:cNvPr id="25605" name="Line 5">
            <a:extLst>
              <a:ext uri="{FF2B5EF4-FFF2-40B4-BE49-F238E27FC236}">
                <a16:creationId xmlns:a16="http://schemas.microsoft.com/office/drawing/2014/main" id="{34A8BB3A-D993-4E0C-B7DB-16EC22B4340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781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4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5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5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reeform 2">
            <a:extLst>
              <a:ext uri="{FF2B5EF4-FFF2-40B4-BE49-F238E27FC236}">
                <a16:creationId xmlns:a16="http://schemas.microsoft.com/office/drawing/2014/main" id="{6C67D300-3DF8-4E8A-9C23-028136AA76B7}"/>
              </a:ext>
            </a:extLst>
          </p:cNvPr>
          <p:cNvSpPr>
            <a:spLocks/>
          </p:cNvSpPr>
          <p:nvPr/>
        </p:nvSpPr>
        <p:spPr bwMode="auto">
          <a:xfrm>
            <a:off x="5380038" y="3260725"/>
            <a:ext cx="993775" cy="276225"/>
          </a:xfrm>
          <a:custGeom>
            <a:avLst/>
            <a:gdLst>
              <a:gd name="T0" fmla="*/ 0 w 626"/>
              <a:gd name="T1" fmla="*/ 2147483646 h 174"/>
              <a:gd name="T2" fmla="*/ 2147483646 w 626"/>
              <a:gd name="T3" fmla="*/ 0 h 174"/>
              <a:gd name="T4" fmla="*/ 2147483646 w 626"/>
              <a:gd name="T5" fmla="*/ 2147483646 h 174"/>
              <a:gd name="T6" fmla="*/ 2147483646 w 626"/>
              <a:gd name="T7" fmla="*/ 2147483646 h 174"/>
              <a:gd name="T8" fmla="*/ 2147483646 w 626"/>
              <a:gd name="T9" fmla="*/ 2147483646 h 174"/>
              <a:gd name="T10" fmla="*/ 2147483646 w 626"/>
              <a:gd name="T11" fmla="*/ 2147483646 h 174"/>
              <a:gd name="T12" fmla="*/ 2147483646 w 626"/>
              <a:gd name="T13" fmla="*/ 2147483646 h 174"/>
              <a:gd name="T14" fmla="*/ 2147483646 w 626"/>
              <a:gd name="T15" fmla="*/ 2147483646 h 174"/>
              <a:gd name="T16" fmla="*/ 2147483646 w 626"/>
              <a:gd name="T17" fmla="*/ 2147483646 h 174"/>
              <a:gd name="T18" fmla="*/ 2147483646 w 626"/>
              <a:gd name="T19" fmla="*/ 2147483646 h 174"/>
              <a:gd name="T20" fmla="*/ 2147483646 w 626"/>
              <a:gd name="T21" fmla="*/ 2147483646 h 174"/>
              <a:gd name="T22" fmla="*/ 2147483646 w 626"/>
              <a:gd name="T23" fmla="*/ 2147483646 h 174"/>
              <a:gd name="T24" fmla="*/ 2147483646 w 626"/>
              <a:gd name="T25" fmla="*/ 2147483646 h 174"/>
              <a:gd name="T26" fmla="*/ 2147483646 w 626"/>
              <a:gd name="T27" fmla="*/ 2147483646 h 174"/>
              <a:gd name="T28" fmla="*/ 2147483646 w 626"/>
              <a:gd name="T29" fmla="*/ 2147483646 h 174"/>
              <a:gd name="T30" fmla="*/ 2147483646 w 626"/>
              <a:gd name="T31" fmla="*/ 2147483646 h 174"/>
              <a:gd name="T32" fmla="*/ 2147483646 w 626"/>
              <a:gd name="T33" fmla="*/ 2147483646 h 174"/>
              <a:gd name="T34" fmla="*/ 0 w 626"/>
              <a:gd name="T35" fmla="*/ 2147483646 h 17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626" h="174">
                <a:moveTo>
                  <a:pt x="0" y="79"/>
                </a:moveTo>
                <a:lnTo>
                  <a:pt x="625" y="0"/>
                </a:lnTo>
                <a:lnTo>
                  <a:pt x="601" y="36"/>
                </a:lnTo>
                <a:lnTo>
                  <a:pt x="581" y="58"/>
                </a:lnTo>
                <a:lnTo>
                  <a:pt x="552" y="85"/>
                </a:lnTo>
                <a:lnTo>
                  <a:pt x="528" y="112"/>
                </a:lnTo>
                <a:lnTo>
                  <a:pt x="490" y="135"/>
                </a:lnTo>
                <a:lnTo>
                  <a:pt x="450" y="154"/>
                </a:lnTo>
                <a:lnTo>
                  <a:pt x="418" y="165"/>
                </a:lnTo>
                <a:lnTo>
                  <a:pt x="377" y="170"/>
                </a:lnTo>
                <a:lnTo>
                  <a:pt x="352" y="173"/>
                </a:lnTo>
                <a:lnTo>
                  <a:pt x="310" y="170"/>
                </a:lnTo>
                <a:lnTo>
                  <a:pt x="258" y="155"/>
                </a:lnTo>
                <a:lnTo>
                  <a:pt x="194" y="139"/>
                </a:lnTo>
                <a:lnTo>
                  <a:pt x="154" y="128"/>
                </a:lnTo>
                <a:lnTo>
                  <a:pt x="71" y="100"/>
                </a:lnTo>
                <a:lnTo>
                  <a:pt x="49" y="90"/>
                </a:lnTo>
                <a:lnTo>
                  <a:pt x="0" y="79"/>
                </a:ln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7" name="Freeform 3">
            <a:extLst>
              <a:ext uri="{FF2B5EF4-FFF2-40B4-BE49-F238E27FC236}">
                <a16:creationId xmlns:a16="http://schemas.microsoft.com/office/drawing/2014/main" id="{17C76781-C365-48A3-8786-286ADDDB9A45}"/>
              </a:ext>
            </a:extLst>
          </p:cNvPr>
          <p:cNvSpPr>
            <a:spLocks/>
          </p:cNvSpPr>
          <p:nvPr/>
        </p:nvSpPr>
        <p:spPr bwMode="auto">
          <a:xfrm>
            <a:off x="2667000" y="3581400"/>
            <a:ext cx="1220788" cy="292100"/>
          </a:xfrm>
          <a:custGeom>
            <a:avLst/>
            <a:gdLst>
              <a:gd name="T0" fmla="*/ 0 w 769"/>
              <a:gd name="T1" fmla="*/ 2147483646 h 184"/>
              <a:gd name="T2" fmla="*/ 2147483646 w 769"/>
              <a:gd name="T3" fmla="*/ 0 h 184"/>
              <a:gd name="T4" fmla="*/ 2147483646 w 769"/>
              <a:gd name="T5" fmla="*/ 0 h 184"/>
              <a:gd name="T6" fmla="*/ 2147483646 w 769"/>
              <a:gd name="T7" fmla="*/ 2147483646 h 184"/>
              <a:gd name="T8" fmla="*/ 2147483646 w 769"/>
              <a:gd name="T9" fmla="*/ 2147483646 h 184"/>
              <a:gd name="T10" fmla="*/ 2147483646 w 769"/>
              <a:gd name="T11" fmla="*/ 2147483646 h 184"/>
              <a:gd name="T12" fmla="*/ 2147483646 w 769"/>
              <a:gd name="T13" fmla="*/ 2147483646 h 184"/>
              <a:gd name="T14" fmla="*/ 2147483646 w 769"/>
              <a:gd name="T15" fmla="*/ 2147483646 h 184"/>
              <a:gd name="T16" fmla="*/ 2147483646 w 769"/>
              <a:gd name="T17" fmla="*/ 2147483646 h 184"/>
              <a:gd name="T18" fmla="*/ 2147483646 w 769"/>
              <a:gd name="T19" fmla="*/ 2147483646 h 184"/>
              <a:gd name="T20" fmla="*/ 2147483646 w 769"/>
              <a:gd name="T21" fmla="*/ 2147483646 h 184"/>
              <a:gd name="T22" fmla="*/ 2147483646 w 769"/>
              <a:gd name="T23" fmla="*/ 2147483646 h 184"/>
              <a:gd name="T24" fmla="*/ 2147483646 w 769"/>
              <a:gd name="T25" fmla="*/ 2147483646 h 184"/>
              <a:gd name="T26" fmla="*/ 2147483646 w 769"/>
              <a:gd name="T27" fmla="*/ 2147483646 h 184"/>
              <a:gd name="T28" fmla="*/ 2147483646 w 769"/>
              <a:gd name="T29" fmla="*/ 2147483646 h 184"/>
              <a:gd name="T30" fmla="*/ 2147483646 w 769"/>
              <a:gd name="T31" fmla="*/ 2147483646 h 184"/>
              <a:gd name="T32" fmla="*/ 2147483646 w 769"/>
              <a:gd name="T33" fmla="*/ 2147483646 h 184"/>
              <a:gd name="T34" fmla="*/ 2147483646 w 769"/>
              <a:gd name="T35" fmla="*/ 2147483646 h 184"/>
              <a:gd name="T36" fmla="*/ 2147483646 w 769"/>
              <a:gd name="T37" fmla="*/ 2147483646 h 184"/>
              <a:gd name="T38" fmla="*/ 0 w 769"/>
              <a:gd name="T39" fmla="*/ 2147483646 h 1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769" h="184">
                <a:moveTo>
                  <a:pt x="0" y="96"/>
                </a:moveTo>
                <a:lnTo>
                  <a:pt x="768" y="0"/>
                </a:lnTo>
                <a:lnTo>
                  <a:pt x="757" y="31"/>
                </a:lnTo>
                <a:lnTo>
                  <a:pt x="720" y="48"/>
                </a:lnTo>
                <a:lnTo>
                  <a:pt x="661" y="83"/>
                </a:lnTo>
                <a:lnTo>
                  <a:pt x="624" y="96"/>
                </a:lnTo>
                <a:lnTo>
                  <a:pt x="569" y="125"/>
                </a:lnTo>
                <a:lnTo>
                  <a:pt x="524" y="142"/>
                </a:lnTo>
                <a:lnTo>
                  <a:pt x="483" y="153"/>
                </a:lnTo>
                <a:lnTo>
                  <a:pt x="419" y="173"/>
                </a:lnTo>
                <a:lnTo>
                  <a:pt x="335" y="183"/>
                </a:lnTo>
                <a:lnTo>
                  <a:pt x="243" y="173"/>
                </a:lnTo>
                <a:lnTo>
                  <a:pt x="189" y="151"/>
                </a:lnTo>
                <a:lnTo>
                  <a:pt x="141" y="136"/>
                </a:lnTo>
                <a:lnTo>
                  <a:pt x="97" y="124"/>
                </a:lnTo>
                <a:lnTo>
                  <a:pt x="44" y="102"/>
                </a:lnTo>
                <a:lnTo>
                  <a:pt x="0" y="96"/>
                </a:ln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8" name="Freeform 4">
            <a:extLst>
              <a:ext uri="{FF2B5EF4-FFF2-40B4-BE49-F238E27FC236}">
                <a16:creationId xmlns:a16="http://schemas.microsoft.com/office/drawing/2014/main" id="{F0D82A10-E804-4F8C-BCC7-11D9F7BD8525}"/>
              </a:ext>
            </a:extLst>
          </p:cNvPr>
          <p:cNvSpPr>
            <a:spLocks/>
          </p:cNvSpPr>
          <p:nvPr/>
        </p:nvSpPr>
        <p:spPr bwMode="auto">
          <a:xfrm>
            <a:off x="1447800" y="3873500"/>
            <a:ext cx="109538" cy="166688"/>
          </a:xfrm>
          <a:custGeom>
            <a:avLst/>
            <a:gdLst>
              <a:gd name="T0" fmla="*/ 0 w 69"/>
              <a:gd name="T1" fmla="*/ 0 h 105"/>
              <a:gd name="T2" fmla="*/ 0 w 69"/>
              <a:gd name="T3" fmla="*/ 2147483646 h 105"/>
              <a:gd name="T4" fmla="*/ 2147483646 w 69"/>
              <a:gd name="T5" fmla="*/ 0 h 105"/>
              <a:gd name="T6" fmla="*/ 0 w 69"/>
              <a:gd name="T7" fmla="*/ 0 h 10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9" h="105">
                <a:moveTo>
                  <a:pt x="0" y="0"/>
                </a:moveTo>
                <a:lnTo>
                  <a:pt x="0" y="104"/>
                </a:lnTo>
                <a:lnTo>
                  <a:pt x="68" y="0"/>
                </a:lnTo>
                <a:lnTo>
                  <a:pt x="0" y="0"/>
                </a:ln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Line 5">
            <a:extLst>
              <a:ext uri="{FF2B5EF4-FFF2-40B4-BE49-F238E27FC236}">
                <a16:creationId xmlns:a16="http://schemas.microsoft.com/office/drawing/2014/main" id="{5FE4F6C2-3022-4CAC-AC1E-F4BD9C19B42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858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ED7037EA-C2D1-403A-9188-1356C9E49B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</p:spPr>
        <p:txBody>
          <a:bodyPr/>
          <a:lstStyle/>
          <a:p>
            <a:pPr>
              <a:defRPr/>
            </a:pPr>
            <a:r>
              <a:rPr lang="en-US" altLang="en-US" b="1"/>
              <a:t>Risks vs. Costs Trade-Off (Conservative Approach)</a:t>
            </a:r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9F000ECE-4377-48A7-9B60-EF203F2E27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7350" y="1835150"/>
            <a:ext cx="8445500" cy="749300"/>
          </a:xfrm>
          <a:ln w="12700" cap="flat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 altLang="en-US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Firm can reduce risks associated with short-term borrowing by using a larger proportion of long-term financing.</a:t>
            </a:r>
          </a:p>
        </p:txBody>
      </p:sp>
      <p:sp>
        <p:nvSpPr>
          <p:cNvPr id="26632" name="Line 8">
            <a:extLst>
              <a:ext uri="{FF2B5EF4-FFF2-40B4-BE49-F238E27FC236}">
                <a16:creationId xmlns:a16="http://schemas.microsoft.com/office/drawing/2014/main" id="{6ED5E492-F280-4E7C-9E59-3CE7EA7B3EA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858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Rectangle 9">
            <a:extLst>
              <a:ext uri="{FF2B5EF4-FFF2-40B4-BE49-F238E27FC236}">
                <a16:creationId xmlns:a16="http://schemas.microsoft.com/office/drawing/2014/main" id="{F3FDD6DB-A59F-4A6E-B2F9-A45B03989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6713" y="6005513"/>
            <a:ext cx="9080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26634" name="Rectangle 10">
            <a:extLst>
              <a:ext uri="{FF2B5EF4-FFF2-40B4-BE49-F238E27FC236}">
                <a16:creationId xmlns:a16="http://schemas.microsoft.com/office/drawing/2014/main" id="{84370652-BA48-4B4F-B56B-8A09A50E80C4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-325437" y="4257675"/>
            <a:ext cx="287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DOLLAR AMOUNT</a:t>
            </a:r>
          </a:p>
        </p:txBody>
      </p:sp>
      <p:sp>
        <p:nvSpPr>
          <p:cNvPr id="26635" name="Line 11">
            <a:extLst>
              <a:ext uri="{FF2B5EF4-FFF2-40B4-BE49-F238E27FC236}">
                <a16:creationId xmlns:a16="http://schemas.microsoft.com/office/drawing/2014/main" id="{CC29519F-8A1F-4FB0-AF51-88363FDA90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5943600"/>
            <a:ext cx="65532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12">
            <a:extLst>
              <a:ext uri="{FF2B5EF4-FFF2-40B4-BE49-F238E27FC236}">
                <a16:creationId xmlns:a16="http://schemas.microsoft.com/office/drawing/2014/main" id="{E489D08B-2A9F-47C6-9A7E-327FC48C26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7800" y="3048000"/>
            <a:ext cx="0" cy="28956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Line 13">
            <a:extLst>
              <a:ext uri="{FF2B5EF4-FFF2-40B4-BE49-F238E27FC236}">
                <a16:creationId xmlns:a16="http://schemas.microsoft.com/office/drawing/2014/main" id="{1B637863-6716-452A-B62F-23C49A83D3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7800" y="3048000"/>
            <a:ext cx="6629400" cy="8382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Line 14">
            <a:extLst>
              <a:ext uri="{FF2B5EF4-FFF2-40B4-BE49-F238E27FC236}">
                <a16:creationId xmlns:a16="http://schemas.microsoft.com/office/drawing/2014/main" id="{B1FBEA5C-F648-4F7B-BCD4-2058156BE2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10400" y="3276600"/>
            <a:ext cx="0" cy="1600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Line 15">
            <a:extLst>
              <a:ext uri="{FF2B5EF4-FFF2-40B4-BE49-F238E27FC236}">
                <a16:creationId xmlns:a16="http://schemas.microsoft.com/office/drawing/2014/main" id="{34E3E13C-6985-4200-8176-EF496D3CB0C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257800"/>
            <a:ext cx="0" cy="685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Freeform 16">
            <a:extLst>
              <a:ext uri="{FF2B5EF4-FFF2-40B4-BE49-F238E27FC236}">
                <a16:creationId xmlns:a16="http://schemas.microsoft.com/office/drawing/2014/main" id="{12F58F04-6082-4116-9DEE-9363F15A9514}"/>
              </a:ext>
            </a:extLst>
          </p:cNvPr>
          <p:cNvSpPr>
            <a:spLocks/>
          </p:cNvSpPr>
          <p:nvPr/>
        </p:nvSpPr>
        <p:spPr bwMode="auto">
          <a:xfrm>
            <a:off x="1417638" y="2701925"/>
            <a:ext cx="6645275" cy="1406525"/>
          </a:xfrm>
          <a:custGeom>
            <a:avLst/>
            <a:gdLst>
              <a:gd name="T0" fmla="*/ 2147483646 w 4186"/>
              <a:gd name="T1" fmla="*/ 2147483646 h 886"/>
              <a:gd name="T2" fmla="*/ 2147483646 w 4186"/>
              <a:gd name="T3" fmla="*/ 2147483646 h 886"/>
              <a:gd name="T4" fmla="*/ 2147483646 w 4186"/>
              <a:gd name="T5" fmla="*/ 2147483646 h 886"/>
              <a:gd name="T6" fmla="*/ 2147483646 w 4186"/>
              <a:gd name="T7" fmla="*/ 2147483646 h 886"/>
              <a:gd name="T8" fmla="*/ 2147483646 w 4186"/>
              <a:gd name="T9" fmla="*/ 2147483646 h 886"/>
              <a:gd name="T10" fmla="*/ 2147483646 w 4186"/>
              <a:gd name="T11" fmla="*/ 2147483646 h 886"/>
              <a:gd name="T12" fmla="*/ 2147483646 w 4186"/>
              <a:gd name="T13" fmla="*/ 2147483646 h 886"/>
              <a:gd name="T14" fmla="*/ 2147483646 w 4186"/>
              <a:gd name="T15" fmla="*/ 2147483646 h 886"/>
              <a:gd name="T16" fmla="*/ 2147483646 w 4186"/>
              <a:gd name="T17" fmla="*/ 2147483646 h 886"/>
              <a:gd name="T18" fmla="*/ 2147483646 w 4186"/>
              <a:gd name="T19" fmla="*/ 2147483646 h 886"/>
              <a:gd name="T20" fmla="*/ 2147483646 w 4186"/>
              <a:gd name="T21" fmla="*/ 2147483646 h 886"/>
              <a:gd name="T22" fmla="*/ 2147483646 w 4186"/>
              <a:gd name="T23" fmla="*/ 2147483646 h 886"/>
              <a:gd name="T24" fmla="*/ 2147483646 w 4186"/>
              <a:gd name="T25" fmla="*/ 2147483646 h 886"/>
              <a:gd name="T26" fmla="*/ 2147483646 w 4186"/>
              <a:gd name="T27" fmla="*/ 2147483646 h 886"/>
              <a:gd name="T28" fmla="*/ 2147483646 w 4186"/>
              <a:gd name="T29" fmla="*/ 2147483646 h 886"/>
              <a:gd name="T30" fmla="*/ 2147483646 w 4186"/>
              <a:gd name="T31" fmla="*/ 2147483646 h 886"/>
              <a:gd name="T32" fmla="*/ 2147483646 w 4186"/>
              <a:gd name="T33" fmla="*/ 2147483646 h 886"/>
              <a:gd name="T34" fmla="*/ 2147483646 w 4186"/>
              <a:gd name="T35" fmla="*/ 2147483646 h 886"/>
              <a:gd name="T36" fmla="*/ 2147483646 w 4186"/>
              <a:gd name="T37" fmla="*/ 2147483646 h 886"/>
              <a:gd name="T38" fmla="*/ 2147483646 w 4186"/>
              <a:gd name="T39" fmla="*/ 2147483646 h 886"/>
              <a:gd name="T40" fmla="*/ 2147483646 w 4186"/>
              <a:gd name="T41" fmla="*/ 2147483646 h 886"/>
              <a:gd name="T42" fmla="*/ 2147483646 w 4186"/>
              <a:gd name="T43" fmla="*/ 2147483646 h 886"/>
              <a:gd name="T44" fmla="*/ 2147483646 w 4186"/>
              <a:gd name="T45" fmla="*/ 2147483646 h 886"/>
              <a:gd name="T46" fmla="*/ 2147483646 w 4186"/>
              <a:gd name="T47" fmla="*/ 2147483646 h 886"/>
              <a:gd name="T48" fmla="*/ 2147483646 w 4186"/>
              <a:gd name="T49" fmla="*/ 2147483646 h 886"/>
              <a:gd name="T50" fmla="*/ 2147483646 w 4186"/>
              <a:gd name="T51" fmla="*/ 2147483646 h 886"/>
              <a:gd name="T52" fmla="*/ 2147483646 w 4186"/>
              <a:gd name="T53" fmla="*/ 2147483646 h 886"/>
              <a:gd name="T54" fmla="*/ 2147483646 w 4186"/>
              <a:gd name="T55" fmla="*/ 2147483646 h 886"/>
              <a:gd name="T56" fmla="*/ 2147483646 w 4186"/>
              <a:gd name="T57" fmla="*/ 2147483646 h 886"/>
              <a:gd name="T58" fmla="*/ 2147483646 w 4186"/>
              <a:gd name="T59" fmla="*/ 2147483646 h 886"/>
              <a:gd name="T60" fmla="*/ 2147483646 w 4186"/>
              <a:gd name="T61" fmla="*/ 2147483646 h 886"/>
              <a:gd name="T62" fmla="*/ 2147483646 w 4186"/>
              <a:gd name="T63" fmla="*/ 2147483646 h 886"/>
              <a:gd name="T64" fmla="*/ 2147483646 w 4186"/>
              <a:gd name="T65" fmla="*/ 2147483646 h 886"/>
              <a:gd name="T66" fmla="*/ 2147483646 w 4186"/>
              <a:gd name="T67" fmla="*/ 2147483646 h 886"/>
              <a:gd name="T68" fmla="*/ 2147483646 w 4186"/>
              <a:gd name="T69" fmla="*/ 2147483646 h 886"/>
              <a:gd name="T70" fmla="*/ 2147483646 w 4186"/>
              <a:gd name="T71" fmla="*/ 2147483646 h 886"/>
              <a:gd name="T72" fmla="*/ 2147483646 w 4186"/>
              <a:gd name="T73" fmla="*/ 2147483646 h 886"/>
              <a:gd name="T74" fmla="*/ 2147483646 w 4186"/>
              <a:gd name="T75" fmla="*/ 2147483646 h 886"/>
              <a:gd name="T76" fmla="*/ 2147483646 w 4186"/>
              <a:gd name="T77" fmla="*/ 2147483646 h 886"/>
              <a:gd name="T78" fmla="*/ 2147483646 w 4186"/>
              <a:gd name="T79" fmla="*/ 2147483646 h 886"/>
              <a:gd name="T80" fmla="*/ 2147483646 w 4186"/>
              <a:gd name="T81" fmla="*/ 2147483646 h 886"/>
              <a:gd name="T82" fmla="*/ 2147483646 w 4186"/>
              <a:gd name="T83" fmla="*/ 2147483646 h 886"/>
              <a:gd name="T84" fmla="*/ 2147483646 w 4186"/>
              <a:gd name="T85" fmla="*/ 2147483646 h 886"/>
              <a:gd name="T86" fmla="*/ 2147483646 w 4186"/>
              <a:gd name="T87" fmla="*/ 2147483646 h 886"/>
              <a:gd name="T88" fmla="*/ 2147483646 w 4186"/>
              <a:gd name="T89" fmla="*/ 2147483646 h 886"/>
              <a:gd name="T90" fmla="*/ 2147483646 w 4186"/>
              <a:gd name="T91" fmla="*/ 2147483646 h 886"/>
              <a:gd name="T92" fmla="*/ 2147483646 w 4186"/>
              <a:gd name="T93" fmla="*/ 2147483646 h 886"/>
              <a:gd name="T94" fmla="*/ 2147483646 w 4186"/>
              <a:gd name="T95" fmla="*/ 2147483646 h 886"/>
              <a:gd name="T96" fmla="*/ 2147483646 w 4186"/>
              <a:gd name="T97" fmla="*/ 2147483646 h 886"/>
              <a:gd name="T98" fmla="*/ 2147483646 w 4186"/>
              <a:gd name="T99" fmla="*/ 2147483646 h 886"/>
              <a:gd name="T100" fmla="*/ 2147483646 w 4186"/>
              <a:gd name="T101" fmla="*/ 2147483646 h 886"/>
              <a:gd name="T102" fmla="*/ 2147483646 w 4186"/>
              <a:gd name="T103" fmla="*/ 2147483646 h 886"/>
              <a:gd name="T104" fmla="*/ 2147483646 w 4186"/>
              <a:gd name="T105" fmla="*/ 2147483646 h 886"/>
              <a:gd name="T106" fmla="*/ 2147483646 w 4186"/>
              <a:gd name="T107" fmla="*/ 2147483646 h 886"/>
              <a:gd name="T108" fmla="*/ 2147483646 w 4186"/>
              <a:gd name="T109" fmla="*/ 2147483646 h 886"/>
              <a:gd name="T110" fmla="*/ 2147483646 w 4186"/>
              <a:gd name="T111" fmla="*/ 2147483646 h 886"/>
              <a:gd name="T112" fmla="*/ 2147483646 w 4186"/>
              <a:gd name="T113" fmla="*/ 2147483646 h 886"/>
              <a:gd name="T114" fmla="*/ 2147483646 w 4186"/>
              <a:gd name="T115" fmla="*/ 2147483646 h 886"/>
              <a:gd name="T116" fmla="*/ 2147483646 w 4186"/>
              <a:gd name="T117" fmla="*/ 2147483646 h 886"/>
              <a:gd name="T118" fmla="*/ 2147483646 w 4186"/>
              <a:gd name="T119" fmla="*/ 2147483646 h 886"/>
              <a:gd name="T120" fmla="*/ 2147483646 w 4186"/>
              <a:gd name="T121" fmla="*/ 2147483646 h 886"/>
              <a:gd name="T122" fmla="*/ 2147483646 w 4186"/>
              <a:gd name="T123" fmla="*/ 2147483646 h 88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4186" h="886">
                <a:moveTo>
                  <a:pt x="0" y="885"/>
                </a:moveTo>
                <a:lnTo>
                  <a:pt x="11" y="873"/>
                </a:lnTo>
                <a:lnTo>
                  <a:pt x="23" y="860"/>
                </a:lnTo>
                <a:lnTo>
                  <a:pt x="34" y="838"/>
                </a:lnTo>
                <a:lnTo>
                  <a:pt x="42" y="822"/>
                </a:lnTo>
                <a:lnTo>
                  <a:pt x="50" y="807"/>
                </a:lnTo>
                <a:lnTo>
                  <a:pt x="59" y="792"/>
                </a:lnTo>
                <a:lnTo>
                  <a:pt x="67" y="775"/>
                </a:lnTo>
                <a:lnTo>
                  <a:pt x="75" y="760"/>
                </a:lnTo>
                <a:lnTo>
                  <a:pt x="84" y="745"/>
                </a:lnTo>
                <a:lnTo>
                  <a:pt x="96" y="727"/>
                </a:lnTo>
                <a:lnTo>
                  <a:pt x="111" y="708"/>
                </a:lnTo>
                <a:lnTo>
                  <a:pt x="128" y="693"/>
                </a:lnTo>
                <a:lnTo>
                  <a:pt x="143" y="682"/>
                </a:lnTo>
                <a:lnTo>
                  <a:pt x="167" y="666"/>
                </a:lnTo>
                <a:lnTo>
                  <a:pt x="191" y="651"/>
                </a:lnTo>
                <a:lnTo>
                  <a:pt x="215" y="642"/>
                </a:lnTo>
                <a:lnTo>
                  <a:pt x="239" y="631"/>
                </a:lnTo>
                <a:lnTo>
                  <a:pt x="263" y="621"/>
                </a:lnTo>
                <a:lnTo>
                  <a:pt x="290" y="611"/>
                </a:lnTo>
                <a:lnTo>
                  <a:pt x="312" y="605"/>
                </a:lnTo>
                <a:lnTo>
                  <a:pt x="336" y="602"/>
                </a:lnTo>
                <a:lnTo>
                  <a:pt x="360" y="597"/>
                </a:lnTo>
                <a:lnTo>
                  <a:pt x="383" y="596"/>
                </a:lnTo>
                <a:lnTo>
                  <a:pt x="410" y="594"/>
                </a:lnTo>
                <a:lnTo>
                  <a:pt x="442" y="593"/>
                </a:lnTo>
                <a:lnTo>
                  <a:pt x="465" y="593"/>
                </a:lnTo>
                <a:lnTo>
                  <a:pt x="493" y="594"/>
                </a:lnTo>
                <a:lnTo>
                  <a:pt x="526" y="594"/>
                </a:lnTo>
                <a:lnTo>
                  <a:pt x="557" y="599"/>
                </a:lnTo>
                <a:lnTo>
                  <a:pt x="593" y="601"/>
                </a:lnTo>
                <a:lnTo>
                  <a:pt x="617" y="608"/>
                </a:lnTo>
                <a:lnTo>
                  <a:pt x="641" y="612"/>
                </a:lnTo>
                <a:lnTo>
                  <a:pt x="665" y="618"/>
                </a:lnTo>
                <a:lnTo>
                  <a:pt x="692" y="625"/>
                </a:lnTo>
                <a:lnTo>
                  <a:pt x="715" y="630"/>
                </a:lnTo>
                <a:lnTo>
                  <a:pt x="742" y="636"/>
                </a:lnTo>
                <a:lnTo>
                  <a:pt x="764" y="643"/>
                </a:lnTo>
                <a:lnTo>
                  <a:pt x="785" y="649"/>
                </a:lnTo>
                <a:lnTo>
                  <a:pt x="803" y="654"/>
                </a:lnTo>
                <a:lnTo>
                  <a:pt x="831" y="662"/>
                </a:lnTo>
                <a:lnTo>
                  <a:pt x="856" y="670"/>
                </a:lnTo>
                <a:lnTo>
                  <a:pt x="880" y="676"/>
                </a:lnTo>
                <a:lnTo>
                  <a:pt x="911" y="684"/>
                </a:lnTo>
                <a:lnTo>
                  <a:pt x="936" y="691"/>
                </a:lnTo>
                <a:lnTo>
                  <a:pt x="958" y="702"/>
                </a:lnTo>
                <a:lnTo>
                  <a:pt x="981" y="708"/>
                </a:lnTo>
                <a:lnTo>
                  <a:pt x="1013" y="717"/>
                </a:lnTo>
                <a:lnTo>
                  <a:pt x="1037" y="724"/>
                </a:lnTo>
                <a:lnTo>
                  <a:pt x="1065" y="732"/>
                </a:lnTo>
                <a:lnTo>
                  <a:pt x="1088" y="733"/>
                </a:lnTo>
                <a:lnTo>
                  <a:pt x="1113" y="734"/>
                </a:lnTo>
                <a:lnTo>
                  <a:pt x="1150" y="734"/>
                </a:lnTo>
                <a:lnTo>
                  <a:pt x="1189" y="730"/>
                </a:lnTo>
                <a:lnTo>
                  <a:pt x="1220" y="722"/>
                </a:lnTo>
                <a:lnTo>
                  <a:pt x="1255" y="714"/>
                </a:lnTo>
                <a:lnTo>
                  <a:pt x="1290" y="704"/>
                </a:lnTo>
                <a:lnTo>
                  <a:pt x="1332" y="686"/>
                </a:lnTo>
                <a:lnTo>
                  <a:pt x="1375" y="667"/>
                </a:lnTo>
                <a:lnTo>
                  <a:pt x="1415" y="651"/>
                </a:lnTo>
                <a:lnTo>
                  <a:pt x="1464" y="626"/>
                </a:lnTo>
                <a:lnTo>
                  <a:pt x="1496" y="610"/>
                </a:lnTo>
                <a:lnTo>
                  <a:pt x="1517" y="596"/>
                </a:lnTo>
                <a:lnTo>
                  <a:pt x="1537" y="586"/>
                </a:lnTo>
                <a:lnTo>
                  <a:pt x="1554" y="568"/>
                </a:lnTo>
                <a:lnTo>
                  <a:pt x="1571" y="554"/>
                </a:lnTo>
                <a:lnTo>
                  <a:pt x="1589" y="540"/>
                </a:lnTo>
                <a:lnTo>
                  <a:pt x="1601" y="528"/>
                </a:lnTo>
                <a:lnTo>
                  <a:pt x="1625" y="510"/>
                </a:lnTo>
                <a:lnTo>
                  <a:pt x="1645" y="494"/>
                </a:lnTo>
                <a:lnTo>
                  <a:pt x="1661" y="482"/>
                </a:lnTo>
                <a:lnTo>
                  <a:pt x="1681" y="465"/>
                </a:lnTo>
                <a:lnTo>
                  <a:pt x="1698" y="452"/>
                </a:lnTo>
                <a:lnTo>
                  <a:pt x="1718" y="435"/>
                </a:lnTo>
                <a:lnTo>
                  <a:pt x="1735" y="418"/>
                </a:lnTo>
                <a:lnTo>
                  <a:pt x="1751" y="403"/>
                </a:lnTo>
                <a:lnTo>
                  <a:pt x="1772" y="388"/>
                </a:lnTo>
                <a:lnTo>
                  <a:pt x="1791" y="371"/>
                </a:lnTo>
                <a:lnTo>
                  <a:pt x="1810" y="359"/>
                </a:lnTo>
                <a:lnTo>
                  <a:pt x="1825" y="346"/>
                </a:lnTo>
                <a:lnTo>
                  <a:pt x="1847" y="332"/>
                </a:lnTo>
                <a:lnTo>
                  <a:pt x="1864" y="321"/>
                </a:lnTo>
                <a:lnTo>
                  <a:pt x="1888" y="307"/>
                </a:lnTo>
                <a:lnTo>
                  <a:pt x="1915" y="293"/>
                </a:lnTo>
                <a:lnTo>
                  <a:pt x="1940" y="287"/>
                </a:lnTo>
                <a:lnTo>
                  <a:pt x="1974" y="280"/>
                </a:lnTo>
                <a:lnTo>
                  <a:pt x="2004" y="278"/>
                </a:lnTo>
                <a:lnTo>
                  <a:pt x="2035" y="281"/>
                </a:lnTo>
                <a:lnTo>
                  <a:pt x="2054" y="284"/>
                </a:lnTo>
                <a:lnTo>
                  <a:pt x="2078" y="286"/>
                </a:lnTo>
                <a:lnTo>
                  <a:pt x="2099" y="292"/>
                </a:lnTo>
                <a:lnTo>
                  <a:pt x="2120" y="296"/>
                </a:lnTo>
                <a:lnTo>
                  <a:pt x="2138" y="299"/>
                </a:lnTo>
                <a:lnTo>
                  <a:pt x="2161" y="306"/>
                </a:lnTo>
                <a:lnTo>
                  <a:pt x="2188" y="315"/>
                </a:lnTo>
                <a:lnTo>
                  <a:pt x="2210" y="322"/>
                </a:lnTo>
                <a:lnTo>
                  <a:pt x="2234" y="329"/>
                </a:lnTo>
                <a:lnTo>
                  <a:pt x="2258" y="335"/>
                </a:lnTo>
                <a:lnTo>
                  <a:pt x="2282" y="349"/>
                </a:lnTo>
                <a:lnTo>
                  <a:pt x="2307" y="359"/>
                </a:lnTo>
                <a:lnTo>
                  <a:pt x="2329" y="369"/>
                </a:lnTo>
                <a:lnTo>
                  <a:pt x="2357" y="381"/>
                </a:lnTo>
                <a:lnTo>
                  <a:pt x="2384" y="391"/>
                </a:lnTo>
                <a:lnTo>
                  <a:pt x="2408" y="402"/>
                </a:lnTo>
                <a:lnTo>
                  <a:pt x="2433" y="411"/>
                </a:lnTo>
                <a:lnTo>
                  <a:pt x="2457" y="417"/>
                </a:lnTo>
                <a:lnTo>
                  <a:pt x="2477" y="423"/>
                </a:lnTo>
                <a:lnTo>
                  <a:pt x="2497" y="433"/>
                </a:lnTo>
                <a:lnTo>
                  <a:pt x="2523" y="442"/>
                </a:lnTo>
                <a:lnTo>
                  <a:pt x="2552" y="449"/>
                </a:lnTo>
                <a:lnTo>
                  <a:pt x="2576" y="457"/>
                </a:lnTo>
                <a:lnTo>
                  <a:pt x="2601" y="464"/>
                </a:lnTo>
                <a:lnTo>
                  <a:pt x="2620" y="471"/>
                </a:lnTo>
                <a:lnTo>
                  <a:pt x="2644" y="479"/>
                </a:lnTo>
                <a:lnTo>
                  <a:pt x="2669" y="485"/>
                </a:lnTo>
                <a:lnTo>
                  <a:pt x="2694" y="493"/>
                </a:lnTo>
                <a:lnTo>
                  <a:pt x="2714" y="498"/>
                </a:lnTo>
                <a:lnTo>
                  <a:pt x="2736" y="504"/>
                </a:lnTo>
                <a:lnTo>
                  <a:pt x="2757" y="509"/>
                </a:lnTo>
                <a:lnTo>
                  <a:pt x="2779" y="515"/>
                </a:lnTo>
                <a:lnTo>
                  <a:pt x="2803" y="521"/>
                </a:lnTo>
                <a:lnTo>
                  <a:pt x="2833" y="523"/>
                </a:lnTo>
                <a:lnTo>
                  <a:pt x="2857" y="525"/>
                </a:lnTo>
                <a:lnTo>
                  <a:pt x="2884" y="521"/>
                </a:lnTo>
                <a:lnTo>
                  <a:pt x="2908" y="517"/>
                </a:lnTo>
                <a:lnTo>
                  <a:pt x="2932" y="513"/>
                </a:lnTo>
                <a:lnTo>
                  <a:pt x="2963" y="500"/>
                </a:lnTo>
                <a:lnTo>
                  <a:pt x="2989" y="487"/>
                </a:lnTo>
                <a:lnTo>
                  <a:pt x="3013" y="472"/>
                </a:lnTo>
                <a:lnTo>
                  <a:pt x="3031" y="458"/>
                </a:lnTo>
                <a:lnTo>
                  <a:pt x="3046" y="440"/>
                </a:lnTo>
                <a:lnTo>
                  <a:pt x="3064" y="426"/>
                </a:lnTo>
                <a:lnTo>
                  <a:pt x="3078" y="410"/>
                </a:lnTo>
                <a:lnTo>
                  <a:pt x="3094" y="396"/>
                </a:lnTo>
                <a:lnTo>
                  <a:pt x="3103" y="378"/>
                </a:lnTo>
                <a:lnTo>
                  <a:pt x="3114" y="364"/>
                </a:lnTo>
                <a:lnTo>
                  <a:pt x="3126" y="351"/>
                </a:lnTo>
                <a:lnTo>
                  <a:pt x="3137" y="332"/>
                </a:lnTo>
                <a:lnTo>
                  <a:pt x="3151" y="312"/>
                </a:lnTo>
                <a:lnTo>
                  <a:pt x="3159" y="298"/>
                </a:lnTo>
                <a:lnTo>
                  <a:pt x="3171" y="279"/>
                </a:lnTo>
                <a:lnTo>
                  <a:pt x="3180" y="262"/>
                </a:lnTo>
                <a:lnTo>
                  <a:pt x="3194" y="247"/>
                </a:lnTo>
                <a:lnTo>
                  <a:pt x="3205" y="234"/>
                </a:lnTo>
                <a:lnTo>
                  <a:pt x="3217" y="217"/>
                </a:lnTo>
                <a:lnTo>
                  <a:pt x="3232" y="202"/>
                </a:lnTo>
                <a:lnTo>
                  <a:pt x="3245" y="185"/>
                </a:lnTo>
                <a:lnTo>
                  <a:pt x="3262" y="166"/>
                </a:lnTo>
                <a:lnTo>
                  <a:pt x="3279" y="145"/>
                </a:lnTo>
                <a:lnTo>
                  <a:pt x="3297" y="130"/>
                </a:lnTo>
                <a:lnTo>
                  <a:pt x="3318" y="112"/>
                </a:lnTo>
                <a:lnTo>
                  <a:pt x="3337" y="98"/>
                </a:lnTo>
                <a:lnTo>
                  <a:pt x="3361" y="80"/>
                </a:lnTo>
                <a:lnTo>
                  <a:pt x="3385" y="73"/>
                </a:lnTo>
                <a:lnTo>
                  <a:pt x="3410" y="61"/>
                </a:lnTo>
                <a:lnTo>
                  <a:pt x="3433" y="51"/>
                </a:lnTo>
                <a:lnTo>
                  <a:pt x="3458" y="41"/>
                </a:lnTo>
                <a:lnTo>
                  <a:pt x="3484" y="31"/>
                </a:lnTo>
                <a:lnTo>
                  <a:pt x="3507" y="25"/>
                </a:lnTo>
                <a:lnTo>
                  <a:pt x="3531" y="20"/>
                </a:lnTo>
                <a:lnTo>
                  <a:pt x="3555" y="17"/>
                </a:lnTo>
                <a:lnTo>
                  <a:pt x="3577" y="13"/>
                </a:lnTo>
                <a:lnTo>
                  <a:pt x="3601" y="7"/>
                </a:lnTo>
                <a:lnTo>
                  <a:pt x="3626" y="7"/>
                </a:lnTo>
                <a:lnTo>
                  <a:pt x="3646" y="5"/>
                </a:lnTo>
                <a:lnTo>
                  <a:pt x="3668" y="5"/>
                </a:lnTo>
                <a:lnTo>
                  <a:pt x="3698" y="1"/>
                </a:lnTo>
                <a:lnTo>
                  <a:pt x="3725" y="1"/>
                </a:lnTo>
                <a:lnTo>
                  <a:pt x="3753" y="0"/>
                </a:lnTo>
                <a:lnTo>
                  <a:pt x="3777" y="0"/>
                </a:lnTo>
                <a:lnTo>
                  <a:pt x="3801" y="3"/>
                </a:lnTo>
                <a:lnTo>
                  <a:pt x="3821" y="2"/>
                </a:lnTo>
                <a:lnTo>
                  <a:pt x="3844" y="8"/>
                </a:lnTo>
                <a:lnTo>
                  <a:pt x="3869" y="12"/>
                </a:lnTo>
                <a:lnTo>
                  <a:pt x="3892" y="17"/>
                </a:lnTo>
                <a:lnTo>
                  <a:pt x="3916" y="22"/>
                </a:lnTo>
                <a:lnTo>
                  <a:pt x="3939" y="27"/>
                </a:lnTo>
                <a:lnTo>
                  <a:pt x="3964" y="38"/>
                </a:lnTo>
                <a:lnTo>
                  <a:pt x="3987" y="49"/>
                </a:lnTo>
                <a:lnTo>
                  <a:pt x="4011" y="60"/>
                </a:lnTo>
                <a:lnTo>
                  <a:pt x="4035" y="70"/>
                </a:lnTo>
                <a:lnTo>
                  <a:pt x="4059" y="80"/>
                </a:lnTo>
                <a:lnTo>
                  <a:pt x="4082" y="92"/>
                </a:lnTo>
                <a:lnTo>
                  <a:pt x="4107" y="101"/>
                </a:lnTo>
                <a:lnTo>
                  <a:pt x="4128" y="116"/>
                </a:lnTo>
                <a:lnTo>
                  <a:pt x="4145" y="129"/>
                </a:lnTo>
                <a:lnTo>
                  <a:pt x="4165" y="137"/>
                </a:lnTo>
                <a:lnTo>
                  <a:pt x="4185" y="149"/>
                </a:lnTo>
              </a:path>
            </a:pathLst>
          </a:custGeom>
          <a:noFill/>
          <a:ln w="25400" cap="rnd" cmpd="sng">
            <a:solidFill>
              <a:srgbClr val="42B2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Line 17">
            <a:extLst>
              <a:ext uri="{FF2B5EF4-FFF2-40B4-BE49-F238E27FC236}">
                <a16:creationId xmlns:a16="http://schemas.microsoft.com/office/drawing/2014/main" id="{27DEA544-C45C-4C68-9ABC-D4D80C6DA3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3657600"/>
            <a:ext cx="0" cy="5334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Line 18">
            <a:extLst>
              <a:ext uri="{FF2B5EF4-FFF2-40B4-BE49-F238E27FC236}">
                <a16:creationId xmlns:a16="http://schemas.microsoft.com/office/drawing/2014/main" id="{C410413E-2993-4BE1-8072-275CBDF6CE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29000" y="4724400"/>
            <a:ext cx="0" cy="457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3" name="Line 19">
            <a:extLst>
              <a:ext uri="{FF2B5EF4-FFF2-40B4-BE49-F238E27FC236}">
                <a16:creationId xmlns:a16="http://schemas.microsoft.com/office/drawing/2014/main" id="{72DF4578-5504-423F-9DFD-420DF9CABB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2800" y="2743200"/>
            <a:ext cx="0" cy="457200"/>
          </a:xfrm>
          <a:prstGeom prst="line">
            <a:avLst/>
          </a:prstGeom>
          <a:noFill/>
          <a:ln w="12700">
            <a:solidFill>
              <a:srgbClr val="42B2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4" name="Line 20">
            <a:extLst>
              <a:ext uri="{FF2B5EF4-FFF2-40B4-BE49-F238E27FC236}">
                <a16:creationId xmlns:a16="http://schemas.microsoft.com/office/drawing/2014/main" id="{984B7381-E7C3-4674-B2C5-ABF8BC64B7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7800" y="4343400"/>
            <a:ext cx="662940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5" name="Rectangle 21">
            <a:extLst>
              <a:ext uri="{FF2B5EF4-FFF2-40B4-BE49-F238E27FC236}">
                <a16:creationId xmlns:a16="http://schemas.microsoft.com/office/drawing/2014/main" id="{0B9C14C7-49C6-466E-8D1A-EA4186121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4513" y="4832350"/>
            <a:ext cx="2635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</a:rPr>
              <a:t>Long-term financing</a:t>
            </a:r>
          </a:p>
        </p:txBody>
      </p:sp>
      <p:sp>
        <p:nvSpPr>
          <p:cNvPr id="25622" name="Rectangle 22">
            <a:extLst>
              <a:ext uri="{FF2B5EF4-FFF2-40B4-BE49-F238E27FC236}">
                <a16:creationId xmlns:a16="http://schemas.microsoft.com/office/drawing/2014/main" id="{182633F1-2CEC-4A44-84FF-ABDFE5BD8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0313" y="5137150"/>
            <a:ext cx="1704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20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Fixed assets</a:t>
            </a:r>
          </a:p>
        </p:txBody>
      </p:sp>
      <p:sp>
        <p:nvSpPr>
          <p:cNvPr id="26647" name="Line 23">
            <a:extLst>
              <a:ext uri="{FF2B5EF4-FFF2-40B4-BE49-F238E27FC236}">
                <a16:creationId xmlns:a16="http://schemas.microsoft.com/office/drawing/2014/main" id="{9CDEB1E0-1A65-4CA3-9F91-B27D97652E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5486400"/>
            <a:ext cx="0" cy="457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Rectangle 24">
            <a:extLst>
              <a:ext uri="{FF2B5EF4-FFF2-40B4-BE49-F238E27FC236}">
                <a16:creationId xmlns:a16="http://schemas.microsoft.com/office/drawing/2014/main" id="{A6BF663D-F5B6-41CC-BFF6-CDE3BFC743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713" y="4070350"/>
            <a:ext cx="1958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20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Current assets</a:t>
            </a:r>
          </a:p>
        </p:txBody>
      </p:sp>
      <p:sp>
        <p:nvSpPr>
          <p:cNvPr id="26649" name="Line 25">
            <a:extLst>
              <a:ext uri="{FF2B5EF4-FFF2-40B4-BE49-F238E27FC236}">
                <a16:creationId xmlns:a16="http://schemas.microsoft.com/office/drawing/2014/main" id="{7C9DA507-C51A-47A9-8033-C3C1373AD14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419600"/>
            <a:ext cx="0" cy="3048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6" name="Rectangle 26">
            <a:extLst>
              <a:ext uri="{FF2B5EF4-FFF2-40B4-BE49-F238E27FC236}">
                <a16:creationId xmlns:a16="http://schemas.microsoft.com/office/drawing/2014/main" id="{C9E42C43-5A11-410E-8C10-93A0597AA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2913" y="2698750"/>
            <a:ext cx="26765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2000" i="1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Short-term financing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Line 2">
            <a:extLst>
              <a:ext uri="{FF2B5EF4-FFF2-40B4-BE49-F238E27FC236}">
                <a16:creationId xmlns:a16="http://schemas.microsoft.com/office/drawing/2014/main" id="{C1D0473B-7CC5-436A-B5B2-BA01C4E3395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858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688B72FA-54D8-4B65-85AE-78D6262097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239000" cy="1752600"/>
          </a:xfrm>
        </p:spPr>
        <p:txBody>
          <a:bodyPr/>
          <a:lstStyle/>
          <a:p>
            <a:pPr>
              <a:defRPr/>
            </a:pPr>
            <a:r>
              <a:rPr lang="en-US" altLang="en-US" b="1"/>
              <a:t>Comparison with an Aggressive Approach</a:t>
            </a: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BA60090C-03F1-4AA6-9482-361B5551BC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534400" cy="4572000"/>
          </a:xfrm>
        </p:spPr>
        <p:txBody>
          <a:bodyPr/>
          <a:lstStyle/>
          <a:p>
            <a:pPr marL="457200" indent="-457200">
              <a:buFont typeface="Monotype Sorts" pitchFamily="2" charset="2"/>
              <a:buChar char="u"/>
              <a:defRPr/>
            </a:pPr>
            <a:r>
              <a:rPr lang="en-US" altLang="en-US" sz="2800" u="sng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Short-Term Financing Benefits</a:t>
            </a:r>
            <a:endParaRPr lang="en-US" altLang="en-US" sz="2800"/>
          </a:p>
          <a:p>
            <a:pPr marL="1028700" lvl="1" indent="-457200">
              <a:spcAft>
                <a:spcPct val="0"/>
              </a:spcAft>
              <a:buFont typeface="Monotype Sorts" pitchFamily="2" charset="2"/>
              <a:buChar char="u"/>
              <a:defRPr/>
            </a:pPr>
            <a:r>
              <a:rPr lang="en-US" altLang="en-US" sz="2400"/>
              <a:t>Financing long-term needs with a lower interest cost than short-term debt</a:t>
            </a:r>
          </a:p>
          <a:p>
            <a:pPr marL="1028700" lvl="1" indent="-457200">
              <a:spcBef>
                <a:spcPct val="0"/>
              </a:spcBef>
              <a:buFont typeface="Monotype Sorts" pitchFamily="2" charset="2"/>
              <a:buChar char="u"/>
              <a:defRPr/>
            </a:pPr>
            <a:r>
              <a:rPr lang="en-US" altLang="en-US" sz="2400"/>
              <a:t>Borrowing </a:t>
            </a:r>
            <a:r>
              <a:rPr lang="en-US" altLang="en-US" sz="2400" i="1" u="sng"/>
              <a:t>only</a:t>
            </a:r>
            <a:r>
              <a:rPr lang="en-US" altLang="en-US" sz="2400"/>
              <a:t> what is necessary</a:t>
            </a:r>
          </a:p>
          <a:p>
            <a:pPr marL="457200" indent="-457200">
              <a:spcBef>
                <a:spcPct val="0"/>
              </a:spcBef>
              <a:spcAft>
                <a:spcPct val="0"/>
              </a:spcAft>
              <a:buFont typeface="Monotype Sorts" pitchFamily="2" charset="2"/>
              <a:buChar char="u"/>
              <a:defRPr/>
            </a:pPr>
            <a:r>
              <a:rPr lang="en-US" altLang="en-US" sz="2800" u="sng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Short-Term Financing Risks</a:t>
            </a:r>
            <a:endParaRPr lang="en-US" altLang="en-US" sz="2800"/>
          </a:p>
          <a:p>
            <a:pPr marL="1028700" lvl="1" indent="-457200">
              <a:spcAft>
                <a:spcPct val="0"/>
              </a:spcAft>
              <a:buFont typeface="Monotype Sorts" pitchFamily="2" charset="2"/>
              <a:buChar char="u"/>
              <a:defRPr/>
            </a:pPr>
            <a:r>
              <a:rPr lang="en-US" altLang="en-US" sz="2400"/>
              <a:t>Refinancing short-term obligations in the future</a:t>
            </a:r>
          </a:p>
          <a:p>
            <a:pPr marL="1028700" lvl="1" indent="-457200">
              <a:spcBef>
                <a:spcPct val="0"/>
              </a:spcBef>
              <a:buFont typeface="Monotype Sorts" pitchFamily="2" charset="2"/>
              <a:buChar char="u"/>
              <a:defRPr/>
            </a:pPr>
            <a:r>
              <a:rPr lang="en-US" altLang="en-US" sz="2400"/>
              <a:t>Uncertain future interest costs</a:t>
            </a:r>
          </a:p>
          <a:p>
            <a:pPr marL="457200" indent="-457200">
              <a:buFont typeface="Monotype Sorts" pitchFamily="2" charset="2"/>
              <a:buChar char="u"/>
              <a:defRPr/>
            </a:pPr>
            <a:r>
              <a:rPr lang="en-US" altLang="en-US" sz="2800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Result</a:t>
            </a:r>
            <a:endParaRPr lang="en-US" altLang="en-US" sz="2800"/>
          </a:p>
          <a:p>
            <a:pPr marL="1028700" lvl="1" indent="-457200">
              <a:buFont typeface="Monotype Sorts" pitchFamily="2" charset="2"/>
              <a:buChar char="u"/>
              <a:defRPr/>
            </a:pPr>
            <a:r>
              <a:rPr lang="en-US" altLang="en-US" sz="2400"/>
              <a:t>Manager accepts </a:t>
            </a:r>
            <a:r>
              <a:rPr lang="en-US" altLang="en-US" sz="2400" i="1" u="sng"/>
              <a:t>greater</a:t>
            </a:r>
            <a:r>
              <a:rPr lang="en-US" altLang="en-US" sz="2400"/>
              <a:t> expected profits in exchange for taking </a:t>
            </a:r>
            <a:r>
              <a:rPr lang="en-US" altLang="en-US" sz="2400" i="1" u="sng"/>
              <a:t>greater</a:t>
            </a:r>
            <a:r>
              <a:rPr lang="en-US" altLang="en-US" sz="2400"/>
              <a:t> risk.</a:t>
            </a:r>
          </a:p>
        </p:txBody>
      </p:sp>
      <p:sp>
        <p:nvSpPr>
          <p:cNvPr id="27653" name="Line 5">
            <a:extLst>
              <a:ext uri="{FF2B5EF4-FFF2-40B4-BE49-F238E27FC236}">
                <a16:creationId xmlns:a16="http://schemas.microsoft.com/office/drawing/2014/main" id="{7BF3B7ED-9D2D-431E-86F8-B37CD5913C8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781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6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6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2">
            <a:extLst>
              <a:ext uri="{FF2B5EF4-FFF2-40B4-BE49-F238E27FC236}">
                <a16:creationId xmlns:a16="http://schemas.microsoft.com/office/drawing/2014/main" id="{CDBBC394-C7F6-47D2-8581-05C4E464CA3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934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151E28FA-CA51-45E2-8E63-FDA1EBD8BA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7350" y="1835150"/>
            <a:ext cx="8445500" cy="749300"/>
          </a:xfrm>
          <a:ln w="12700" cap="flat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 altLang="en-US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Firm increases risks associated with short-term borrowing by using a larger proportion of short-term financing.</a:t>
            </a:r>
          </a:p>
        </p:txBody>
      </p:sp>
      <p:sp>
        <p:nvSpPr>
          <p:cNvPr id="28676" name="Line 4">
            <a:extLst>
              <a:ext uri="{FF2B5EF4-FFF2-40B4-BE49-F238E27FC236}">
                <a16:creationId xmlns:a16="http://schemas.microsoft.com/office/drawing/2014/main" id="{45ADC93D-19A2-4513-9A3D-50973EDA2C9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858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3ED6B1C4-15EC-4254-A1CB-05008D1F5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6713" y="6005513"/>
            <a:ext cx="9080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40478D38-9FFA-4F8E-A9D0-3BD92CCC2631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-325437" y="4257675"/>
            <a:ext cx="287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DOLLAR AMOUNT</a:t>
            </a:r>
          </a:p>
        </p:txBody>
      </p:sp>
      <p:sp>
        <p:nvSpPr>
          <p:cNvPr id="28679" name="Line 7">
            <a:extLst>
              <a:ext uri="{FF2B5EF4-FFF2-40B4-BE49-F238E27FC236}">
                <a16:creationId xmlns:a16="http://schemas.microsoft.com/office/drawing/2014/main" id="{9DB2D164-3A69-4F5D-836F-122F1E264310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5943600"/>
            <a:ext cx="65532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8">
            <a:extLst>
              <a:ext uri="{FF2B5EF4-FFF2-40B4-BE49-F238E27FC236}">
                <a16:creationId xmlns:a16="http://schemas.microsoft.com/office/drawing/2014/main" id="{00A32234-FB3E-4653-B8D1-843A541D9E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7800" y="3048000"/>
            <a:ext cx="0" cy="28956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9">
            <a:extLst>
              <a:ext uri="{FF2B5EF4-FFF2-40B4-BE49-F238E27FC236}">
                <a16:creationId xmlns:a16="http://schemas.microsoft.com/office/drawing/2014/main" id="{8D3A4ECA-04BC-46B0-8FC4-94EDC33E68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7800" y="3657600"/>
            <a:ext cx="6629400" cy="8382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10">
            <a:extLst>
              <a:ext uri="{FF2B5EF4-FFF2-40B4-BE49-F238E27FC236}">
                <a16:creationId xmlns:a16="http://schemas.microsoft.com/office/drawing/2014/main" id="{5C2CDA58-EAD8-4F9A-B556-63F1E27267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10400" y="3810000"/>
            <a:ext cx="0" cy="1066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Line 11">
            <a:extLst>
              <a:ext uri="{FF2B5EF4-FFF2-40B4-BE49-F238E27FC236}">
                <a16:creationId xmlns:a16="http://schemas.microsoft.com/office/drawing/2014/main" id="{A8FE44F0-1383-4E37-9D32-A87B21564E7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257800"/>
            <a:ext cx="0" cy="685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Freeform 12">
            <a:extLst>
              <a:ext uri="{FF2B5EF4-FFF2-40B4-BE49-F238E27FC236}">
                <a16:creationId xmlns:a16="http://schemas.microsoft.com/office/drawing/2014/main" id="{C6E7050B-FC19-4F84-8EC9-62BC1C78ECB1}"/>
              </a:ext>
            </a:extLst>
          </p:cNvPr>
          <p:cNvSpPr>
            <a:spLocks/>
          </p:cNvSpPr>
          <p:nvPr/>
        </p:nvSpPr>
        <p:spPr bwMode="auto">
          <a:xfrm>
            <a:off x="1417638" y="2701925"/>
            <a:ext cx="6645275" cy="1406525"/>
          </a:xfrm>
          <a:custGeom>
            <a:avLst/>
            <a:gdLst>
              <a:gd name="T0" fmla="*/ 2147483646 w 4186"/>
              <a:gd name="T1" fmla="*/ 2147483646 h 886"/>
              <a:gd name="T2" fmla="*/ 2147483646 w 4186"/>
              <a:gd name="T3" fmla="*/ 2147483646 h 886"/>
              <a:gd name="T4" fmla="*/ 2147483646 w 4186"/>
              <a:gd name="T5" fmla="*/ 2147483646 h 886"/>
              <a:gd name="T6" fmla="*/ 2147483646 w 4186"/>
              <a:gd name="T7" fmla="*/ 2147483646 h 886"/>
              <a:gd name="T8" fmla="*/ 2147483646 w 4186"/>
              <a:gd name="T9" fmla="*/ 2147483646 h 886"/>
              <a:gd name="T10" fmla="*/ 2147483646 w 4186"/>
              <a:gd name="T11" fmla="*/ 2147483646 h 886"/>
              <a:gd name="T12" fmla="*/ 2147483646 w 4186"/>
              <a:gd name="T13" fmla="*/ 2147483646 h 886"/>
              <a:gd name="T14" fmla="*/ 2147483646 w 4186"/>
              <a:gd name="T15" fmla="*/ 2147483646 h 886"/>
              <a:gd name="T16" fmla="*/ 2147483646 w 4186"/>
              <a:gd name="T17" fmla="*/ 2147483646 h 886"/>
              <a:gd name="T18" fmla="*/ 2147483646 w 4186"/>
              <a:gd name="T19" fmla="*/ 2147483646 h 886"/>
              <a:gd name="T20" fmla="*/ 2147483646 w 4186"/>
              <a:gd name="T21" fmla="*/ 2147483646 h 886"/>
              <a:gd name="T22" fmla="*/ 2147483646 w 4186"/>
              <a:gd name="T23" fmla="*/ 2147483646 h 886"/>
              <a:gd name="T24" fmla="*/ 2147483646 w 4186"/>
              <a:gd name="T25" fmla="*/ 2147483646 h 886"/>
              <a:gd name="T26" fmla="*/ 2147483646 w 4186"/>
              <a:gd name="T27" fmla="*/ 2147483646 h 886"/>
              <a:gd name="T28" fmla="*/ 2147483646 w 4186"/>
              <a:gd name="T29" fmla="*/ 2147483646 h 886"/>
              <a:gd name="T30" fmla="*/ 2147483646 w 4186"/>
              <a:gd name="T31" fmla="*/ 2147483646 h 886"/>
              <a:gd name="T32" fmla="*/ 2147483646 w 4186"/>
              <a:gd name="T33" fmla="*/ 2147483646 h 886"/>
              <a:gd name="T34" fmla="*/ 2147483646 w 4186"/>
              <a:gd name="T35" fmla="*/ 2147483646 h 886"/>
              <a:gd name="T36" fmla="*/ 2147483646 w 4186"/>
              <a:gd name="T37" fmla="*/ 2147483646 h 886"/>
              <a:gd name="T38" fmla="*/ 2147483646 w 4186"/>
              <a:gd name="T39" fmla="*/ 2147483646 h 886"/>
              <a:gd name="T40" fmla="*/ 2147483646 w 4186"/>
              <a:gd name="T41" fmla="*/ 2147483646 h 886"/>
              <a:gd name="T42" fmla="*/ 2147483646 w 4186"/>
              <a:gd name="T43" fmla="*/ 2147483646 h 886"/>
              <a:gd name="T44" fmla="*/ 2147483646 w 4186"/>
              <a:gd name="T45" fmla="*/ 2147483646 h 886"/>
              <a:gd name="T46" fmla="*/ 2147483646 w 4186"/>
              <a:gd name="T47" fmla="*/ 2147483646 h 886"/>
              <a:gd name="T48" fmla="*/ 2147483646 w 4186"/>
              <a:gd name="T49" fmla="*/ 2147483646 h 886"/>
              <a:gd name="T50" fmla="*/ 2147483646 w 4186"/>
              <a:gd name="T51" fmla="*/ 2147483646 h 886"/>
              <a:gd name="T52" fmla="*/ 2147483646 w 4186"/>
              <a:gd name="T53" fmla="*/ 2147483646 h 886"/>
              <a:gd name="T54" fmla="*/ 2147483646 w 4186"/>
              <a:gd name="T55" fmla="*/ 2147483646 h 886"/>
              <a:gd name="T56" fmla="*/ 2147483646 w 4186"/>
              <a:gd name="T57" fmla="*/ 2147483646 h 886"/>
              <a:gd name="T58" fmla="*/ 2147483646 w 4186"/>
              <a:gd name="T59" fmla="*/ 2147483646 h 886"/>
              <a:gd name="T60" fmla="*/ 2147483646 w 4186"/>
              <a:gd name="T61" fmla="*/ 2147483646 h 886"/>
              <a:gd name="T62" fmla="*/ 2147483646 w 4186"/>
              <a:gd name="T63" fmla="*/ 2147483646 h 886"/>
              <a:gd name="T64" fmla="*/ 2147483646 w 4186"/>
              <a:gd name="T65" fmla="*/ 2147483646 h 886"/>
              <a:gd name="T66" fmla="*/ 2147483646 w 4186"/>
              <a:gd name="T67" fmla="*/ 2147483646 h 886"/>
              <a:gd name="T68" fmla="*/ 2147483646 w 4186"/>
              <a:gd name="T69" fmla="*/ 2147483646 h 886"/>
              <a:gd name="T70" fmla="*/ 2147483646 w 4186"/>
              <a:gd name="T71" fmla="*/ 2147483646 h 886"/>
              <a:gd name="T72" fmla="*/ 2147483646 w 4186"/>
              <a:gd name="T73" fmla="*/ 2147483646 h 886"/>
              <a:gd name="T74" fmla="*/ 2147483646 w 4186"/>
              <a:gd name="T75" fmla="*/ 2147483646 h 886"/>
              <a:gd name="T76" fmla="*/ 2147483646 w 4186"/>
              <a:gd name="T77" fmla="*/ 2147483646 h 886"/>
              <a:gd name="T78" fmla="*/ 2147483646 w 4186"/>
              <a:gd name="T79" fmla="*/ 2147483646 h 886"/>
              <a:gd name="T80" fmla="*/ 2147483646 w 4186"/>
              <a:gd name="T81" fmla="*/ 2147483646 h 886"/>
              <a:gd name="T82" fmla="*/ 2147483646 w 4186"/>
              <a:gd name="T83" fmla="*/ 2147483646 h 886"/>
              <a:gd name="T84" fmla="*/ 2147483646 w 4186"/>
              <a:gd name="T85" fmla="*/ 2147483646 h 886"/>
              <a:gd name="T86" fmla="*/ 2147483646 w 4186"/>
              <a:gd name="T87" fmla="*/ 2147483646 h 886"/>
              <a:gd name="T88" fmla="*/ 2147483646 w 4186"/>
              <a:gd name="T89" fmla="*/ 2147483646 h 886"/>
              <a:gd name="T90" fmla="*/ 2147483646 w 4186"/>
              <a:gd name="T91" fmla="*/ 2147483646 h 886"/>
              <a:gd name="T92" fmla="*/ 2147483646 w 4186"/>
              <a:gd name="T93" fmla="*/ 2147483646 h 886"/>
              <a:gd name="T94" fmla="*/ 2147483646 w 4186"/>
              <a:gd name="T95" fmla="*/ 2147483646 h 886"/>
              <a:gd name="T96" fmla="*/ 2147483646 w 4186"/>
              <a:gd name="T97" fmla="*/ 2147483646 h 886"/>
              <a:gd name="T98" fmla="*/ 2147483646 w 4186"/>
              <a:gd name="T99" fmla="*/ 2147483646 h 886"/>
              <a:gd name="T100" fmla="*/ 2147483646 w 4186"/>
              <a:gd name="T101" fmla="*/ 2147483646 h 886"/>
              <a:gd name="T102" fmla="*/ 2147483646 w 4186"/>
              <a:gd name="T103" fmla="*/ 2147483646 h 886"/>
              <a:gd name="T104" fmla="*/ 2147483646 w 4186"/>
              <a:gd name="T105" fmla="*/ 2147483646 h 886"/>
              <a:gd name="T106" fmla="*/ 2147483646 w 4186"/>
              <a:gd name="T107" fmla="*/ 2147483646 h 886"/>
              <a:gd name="T108" fmla="*/ 2147483646 w 4186"/>
              <a:gd name="T109" fmla="*/ 2147483646 h 886"/>
              <a:gd name="T110" fmla="*/ 2147483646 w 4186"/>
              <a:gd name="T111" fmla="*/ 2147483646 h 886"/>
              <a:gd name="T112" fmla="*/ 2147483646 w 4186"/>
              <a:gd name="T113" fmla="*/ 2147483646 h 886"/>
              <a:gd name="T114" fmla="*/ 2147483646 w 4186"/>
              <a:gd name="T115" fmla="*/ 2147483646 h 886"/>
              <a:gd name="T116" fmla="*/ 2147483646 w 4186"/>
              <a:gd name="T117" fmla="*/ 2147483646 h 886"/>
              <a:gd name="T118" fmla="*/ 2147483646 w 4186"/>
              <a:gd name="T119" fmla="*/ 2147483646 h 886"/>
              <a:gd name="T120" fmla="*/ 2147483646 w 4186"/>
              <a:gd name="T121" fmla="*/ 2147483646 h 886"/>
              <a:gd name="T122" fmla="*/ 2147483646 w 4186"/>
              <a:gd name="T123" fmla="*/ 2147483646 h 88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4186" h="886">
                <a:moveTo>
                  <a:pt x="0" y="885"/>
                </a:moveTo>
                <a:lnTo>
                  <a:pt x="11" y="873"/>
                </a:lnTo>
                <a:lnTo>
                  <a:pt x="23" y="860"/>
                </a:lnTo>
                <a:lnTo>
                  <a:pt x="34" y="838"/>
                </a:lnTo>
                <a:lnTo>
                  <a:pt x="42" y="822"/>
                </a:lnTo>
                <a:lnTo>
                  <a:pt x="50" y="807"/>
                </a:lnTo>
                <a:lnTo>
                  <a:pt x="59" y="792"/>
                </a:lnTo>
                <a:lnTo>
                  <a:pt x="67" y="775"/>
                </a:lnTo>
                <a:lnTo>
                  <a:pt x="75" y="760"/>
                </a:lnTo>
                <a:lnTo>
                  <a:pt x="84" y="745"/>
                </a:lnTo>
                <a:lnTo>
                  <a:pt x="96" y="727"/>
                </a:lnTo>
                <a:lnTo>
                  <a:pt x="111" y="708"/>
                </a:lnTo>
                <a:lnTo>
                  <a:pt x="128" y="693"/>
                </a:lnTo>
                <a:lnTo>
                  <a:pt x="143" y="682"/>
                </a:lnTo>
                <a:lnTo>
                  <a:pt x="167" y="666"/>
                </a:lnTo>
                <a:lnTo>
                  <a:pt x="191" y="651"/>
                </a:lnTo>
                <a:lnTo>
                  <a:pt x="215" y="642"/>
                </a:lnTo>
                <a:lnTo>
                  <a:pt x="239" y="631"/>
                </a:lnTo>
                <a:lnTo>
                  <a:pt x="263" y="621"/>
                </a:lnTo>
                <a:lnTo>
                  <a:pt x="290" y="611"/>
                </a:lnTo>
                <a:lnTo>
                  <a:pt x="312" y="605"/>
                </a:lnTo>
                <a:lnTo>
                  <a:pt x="336" y="602"/>
                </a:lnTo>
                <a:lnTo>
                  <a:pt x="360" y="597"/>
                </a:lnTo>
                <a:lnTo>
                  <a:pt x="383" y="596"/>
                </a:lnTo>
                <a:lnTo>
                  <a:pt x="410" y="594"/>
                </a:lnTo>
                <a:lnTo>
                  <a:pt x="442" y="593"/>
                </a:lnTo>
                <a:lnTo>
                  <a:pt x="465" y="593"/>
                </a:lnTo>
                <a:lnTo>
                  <a:pt x="493" y="594"/>
                </a:lnTo>
                <a:lnTo>
                  <a:pt x="526" y="594"/>
                </a:lnTo>
                <a:lnTo>
                  <a:pt x="557" y="599"/>
                </a:lnTo>
                <a:lnTo>
                  <a:pt x="593" y="601"/>
                </a:lnTo>
                <a:lnTo>
                  <a:pt x="617" y="608"/>
                </a:lnTo>
                <a:lnTo>
                  <a:pt x="641" y="612"/>
                </a:lnTo>
                <a:lnTo>
                  <a:pt x="665" y="618"/>
                </a:lnTo>
                <a:lnTo>
                  <a:pt x="692" y="625"/>
                </a:lnTo>
                <a:lnTo>
                  <a:pt x="715" y="630"/>
                </a:lnTo>
                <a:lnTo>
                  <a:pt x="742" y="636"/>
                </a:lnTo>
                <a:lnTo>
                  <a:pt x="764" y="643"/>
                </a:lnTo>
                <a:lnTo>
                  <a:pt x="785" y="649"/>
                </a:lnTo>
                <a:lnTo>
                  <a:pt x="803" y="654"/>
                </a:lnTo>
                <a:lnTo>
                  <a:pt x="831" y="662"/>
                </a:lnTo>
                <a:lnTo>
                  <a:pt x="856" y="670"/>
                </a:lnTo>
                <a:lnTo>
                  <a:pt x="880" y="676"/>
                </a:lnTo>
                <a:lnTo>
                  <a:pt x="911" y="684"/>
                </a:lnTo>
                <a:lnTo>
                  <a:pt x="936" y="691"/>
                </a:lnTo>
                <a:lnTo>
                  <a:pt x="958" y="702"/>
                </a:lnTo>
                <a:lnTo>
                  <a:pt x="981" y="708"/>
                </a:lnTo>
                <a:lnTo>
                  <a:pt x="1013" y="717"/>
                </a:lnTo>
                <a:lnTo>
                  <a:pt x="1037" y="724"/>
                </a:lnTo>
                <a:lnTo>
                  <a:pt x="1065" y="732"/>
                </a:lnTo>
                <a:lnTo>
                  <a:pt x="1088" y="733"/>
                </a:lnTo>
                <a:lnTo>
                  <a:pt x="1113" y="734"/>
                </a:lnTo>
                <a:lnTo>
                  <a:pt x="1150" y="734"/>
                </a:lnTo>
                <a:lnTo>
                  <a:pt x="1189" y="730"/>
                </a:lnTo>
                <a:lnTo>
                  <a:pt x="1220" y="722"/>
                </a:lnTo>
                <a:lnTo>
                  <a:pt x="1255" y="714"/>
                </a:lnTo>
                <a:lnTo>
                  <a:pt x="1290" y="704"/>
                </a:lnTo>
                <a:lnTo>
                  <a:pt x="1332" y="686"/>
                </a:lnTo>
                <a:lnTo>
                  <a:pt x="1375" y="667"/>
                </a:lnTo>
                <a:lnTo>
                  <a:pt x="1415" y="651"/>
                </a:lnTo>
                <a:lnTo>
                  <a:pt x="1464" y="626"/>
                </a:lnTo>
                <a:lnTo>
                  <a:pt x="1496" y="610"/>
                </a:lnTo>
                <a:lnTo>
                  <a:pt x="1517" y="596"/>
                </a:lnTo>
                <a:lnTo>
                  <a:pt x="1537" y="586"/>
                </a:lnTo>
                <a:lnTo>
                  <a:pt x="1554" y="568"/>
                </a:lnTo>
                <a:lnTo>
                  <a:pt x="1571" y="554"/>
                </a:lnTo>
                <a:lnTo>
                  <a:pt x="1589" y="540"/>
                </a:lnTo>
                <a:lnTo>
                  <a:pt x="1601" y="528"/>
                </a:lnTo>
                <a:lnTo>
                  <a:pt x="1625" y="510"/>
                </a:lnTo>
                <a:lnTo>
                  <a:pt x="1645" y="494"/>
                </a:lnTo>
                <a:lnTo>
                  <a:pt x="1661" y="482"/>
                </a:lnTo>
                <a:lnTo>
                  <a:pt x="1681" y="465"/>
                </a:lnTo>
                <a:lnTo>
                  <a:pt x="1698" y="452"/>
                </a:lnTo>
                <a:lnTo>
                  <a:pt x="1718" y="435"/>
                </a:lnTo>
                <a:lnTo>
                  <a:pt x="1735" y="418"/>
                </a:lnTo>
                <a:lnTo>
                  <a:pt x="1751" y="403"/>
                </a:lnTo>
                <a:lnTo>
                  <a:pt x="1772" y="388"/>
                </a:lnTo>
                <a:lnTo>
                  <a:pt x="1791" y="371"/>
                </a:lnTo>
                <a:lnTo>
                  <a:pt x="1810" y="359"/>
                </a:lnTo>
                <a:lnTo>
                  <a:pt x="1825" y="346"/>
                </a:lnTo>
                <a:lnTo>
                  <a:pt x="1847" y="332"/>
                </a:lnTo>
                <a:lnTo>
                  <a:pt x="1864" y="321"/>
                </a:lnTo>
                <a:lnTo>
                  <a:pt x="1888" y="307"/>
                </a:lnTo>
                <a:lnTo>
                  <a:pt x="1915" y="293"/>
                </a:lnTo>
                <a:lnTo>
                  <a:pt x="1940" y="287"/>
                </a:lnTo>
                <a:lnTo>
                  <a:pt x="1974" y="280"/>
                </a:lnTo>
                <a:lnTo>
                  <a:pt x="2004" y="278"/>
                </a:lnTo>
                <a:lnTo>
                  <a:pt x="2035" y="281"/>
                </a:lnTo>
                <a:lnTo>
                  <a:pt x="2054" y="284"/>
                </a:lnTo>
                <a:lnTo>
                  <a:pt x="2078" y="286"/>
                </a:lnTo>
                <a:lnTo>
                  <a:pt x="2099" y="292"/>
                </a:lnTo>
                <a:lnTo>
                  <a:pt x="2120" y="296"/>
                </a:lnTo>
                <a:lnTo>
                  <a:pt x="2138" y="299"/>
                </a:lnTo>
                <a:lnTo>
                  <a:pt x="2161" y="306"/>
                </a:lnTo>
                <a:lnTo>
                  <a:pt x="2188" y="315"/>
                </a:lnTo>
                <a:lnTo>
                  <a:pt x="2210" y="322"/>
                </a:lnTo>
                <a:lnTo>
                  <a:pt x="2234" y="329"/>
                </a:lnTo>
                <a:lnTo>
                  <a:pt x="2258" y="335"/>
                </a:lnTo>
                <a:lnTo>
                  <a:pt x="2282" y="349"/>
                </a:lnTo>
                <a:lnTo>
                  <a:pt x="2307" y="359"/>
                </a:lnTo>
                <a:lnTo>
                  <a:pt x="2329" y="369"/>
                </a:lnTo>
                <a:lnTo>
                  <a:pt x="2357" y="381"/>
                </a:lnTo>
                <a:lnTo>
                  <a:pt x="2384" y="391"/>
                </a:lnTo>
                <a:lnTo>
                  <a:pt x="2408" y="402"/>
                </a:lnTo>
                <a:lnTo>
                  <a:pt x="2433" y="411"/>
                </a:lnTo>
                <a:lnTo>
                  <a:pt x="2457" y="417"/>
                </a:lnTo>
                <a:lnTo>
                  <a:pt x="2477" y="423"/>
                </a:lnTo>
                <a:lnTo>
                  <a:pt x="2497" y="433"/>
                </a:lnTo>
                <a:lnTo>
                  <a:pt x="2523" y="442"/>
                </a:lnTo>
                <a:lnTo>
                  <a:pt x="2552" y="449"/>
                </a:lnTo>
                <a:lnTo>
                  <a:pt x="2576" y="457"/>
                </a:lnTo>
                <a:lnTo>
                  <a:pt x="2601" y="464"/>
                </a:lnTo>
                <a:lnTo>
                  <a:pt x="2620" y="471"/>
                </a:lnTo>
                <a:lnTo>
                  <a:pt x="2644" y="479"/>
                </a:lnTo>
                <a:lnTo>
                  <a:pt x="2669" y="485"/>
                </a:lnTo>
                <a:lnTo>
                  <a:pt x="2694" y="493"/>
                </a:lnTo>
                <a:lnTo>
                  <a:pt x="2714" y="498"/>
                </a:lnTo>
                <a:lnTo>
                  <a:pt x="2736" y="504"/>
                </a:lnTo>
                <a:lnTo>
                  <a:pt x="2757" y="509"/>
                </a:lnTo>
                <a:lnTo>
                  <a:pt x="2779" y="515"/>
                </a:lnTo>
                <a:lnTo>
                  <a:pt x="2803" y="521"/>
                </a:lnTo>
                <a:lnTo>
                  <a:pt x="2833" y="523"/>
                </a:lnTo>
                <a:lnTo>
                  <a:pt x="2857" y="525"/>
                </a:lnTo>
                <a:lnTo>
                  <a:pt x="2884" y="521"/>
                </a:lnTo>
                <a:lnTo>
                  <a:pt x="2908" y="517"/>
                </a:lnTo>
                <a:lnTo>
                  <a:pt x="2932" y="513"/>
                </a:lnTo>
                <a:lnTo>
                  <a:pt x="2963" y="500"/>
                </a:lnTo>
                <a:lnTo>
                  <a:pt x="2989" y="487"/>
                </a:lnTo>
                <a:lnTo>
                  <a:pt x="3013" y="472"/>
                </a:lnTo>
                <a:lnTo>
                  <a:pt x="3031" y="458"/>
                </a:lnTo>
                <a:lnTo>
                  <a:pt x="3046" y="440"/>
                </a:lnTo>
                <a:lnTo>
                  <a:pt x="3064" y="426"/>
                </a:lnTo>
                <a:lnTo>
                  <a:pt x="3078" y="410"/>
                </a:lnTo>
                <a:lnTo>
                  <a:pt x="3094" y="396"/>
                </a:lnTo>
                <a:lnTo>
                  <a:pt x="3103" y="378"/>
                </a:lnTo>
                <a:lnTo>
                  <a:pt x="3114" y="364"/>
                </a:lnTo>
                <a:lnTo>
                  <a:pt x="3126" y="351"/>
                </a:lnTo>
                <a:lnTo>
                  <a:pt x="3137" y="332"/>
                </a:lnTo>
                <a:lnTo>
                  <a:pt x="3151" y="312"/>
                </a:lnTo>
                <a:lnTo>
                  <a:pt x="3159" y="298"/>
                </a:lnTo>
                <a:lnTo>
                  <a:pt x="3171" y="279"/>
                </a:lnTo>
                <a:lnTo>
                  <a:pt x="3180" y="262"/>
                </a:lnTo>
                <a:lnTo>
                  <a:pt x="3194" y="247"/>
                </a:lnTo>
                <a:lnTo>
                  <a:pt x="3205" y="234"/>
                </a:lnTo>
                <a:lnTo>
                  <a:pt x="3217" y="217"/>
                </a:lnTo>
                <a:lnTo>
                  <a:pt x="3232" y="202"/>
                </a:lnTo>
                <a:lnTo>
                  <a:pt x="3245" y="185"/>
                </a:lnTo>
                <a:lnTo>
                  <a:pt x="3262" y="166"/>
                </a:lnTo>
                <a:lnTo>
                  <a:pt x="3279" y="145"/>
                </a:lnTo>
                <a:lnTo>
                  <a:pt x="3297" y="130"/>
                </a:lnTo>
                <a:lnTo>
                  <a:pt x="3318" y="112"/>
                </a:lnTo>
                <a:lnTo>
                  <a:pt x="3337" y="98"/>
                </a:lnTo>
                <a:lnTo>
                  <a:pt x="3361" y="80"/>
                </a:lnTo>
                <a:lnTo>
                  <a:pt x="3385" y="73"/>
                </a:lnTo>
                <a:lnTo>
                  <a:pt x="3410" y="61"/>
                </a:lnTo>
                <a:lnTo>
                  <a:pt x="3433" y="51"/>
                </a:lnTo>
                <a:lnTo>
                  <a:pt x="3458" y="41"/>
                </a:lnTo>
                <a:lnTo>
                  <a:pt x="3484" y="31"/>
                </a:lnTo>
                <a:lnTo>
                  <a:pt x="3507" y="25"/>
                </a:lnTo>
                <a:lnTo>
                  <a:pt x="3531" y="20"/>
                </a:lnTo>
                <a:lnTo>
                  <a:pt x="3555" y="17"/>
                </a:lnTo>
                <a:lnTo>
                  <a:pt x="3577" y="13"/>
                </a:lnTo>
                <a:lnTo>
                  <a:pt x="3601" y="7"/>
                </a:lnTo>
                <a:lnTo>
                  <a:pt x="3626" y="7"/>
                </a:lnTo>
                <a:lnTo>
                  <a:pt x="3646" y="5"/>
                </a:lnTo>
                <a:lnTo>
                  <a:pt x="3668" y="5"/>
                </a:lnTo>
                <a:lnTo>
                  <a:pt x="3698" y="1"/>
                </a:lnTo>
                <a:lnTo>
                  <a:pt x="3725" y="1"/>
                </a:lnTo>
                <a:lnTo>
                  <a:pt x="3753" y="0"/>
                </a:lnTo>
                <a:lnTo>
                  <a:pt x="3777" y="0"/>
                </a:lnTo>
                <a:lnTo>
                  <a:pt x="3801" y="3"/>
                </a:lnTo>
                <a:lnTo>
                  <a:pt x="3821" y="2"/>
                </a:lnTo>
                <a:lnTo>
                  <a:pt x="3844" y="8"/>
                </a:lnTo>
                <a:lnTo>
                  <a:pt x="3869" y="12"/>
                </a:lnTo>
                <a:lnTo>
                  <a:pt x="3892" y="17"/>
                </a:lnTo>
                <a:lnTo>
                  <a:pt x="3916" y="22"/>
                </a:lnTo>
                <a:lnTo>
                  <a:pt x="3939" y="27"/>
                </a:lnTo>
                <a:lnTo>
                  <a:pt x="3964" y="38"/>
                </a:lnTo>
                <a:lnTo>
                  <a:pt x="3987" y="49"/>
                </a:lnTo>
                <a:lnTo>
                  <a:pt x="4011" y="60"/>
                </a:lnTo>
                <a:lnTo>
                  <a:pt x="4035" y="70"/>
                </a:lnTo>
                <a:lnTo>
                  <a:pt x="4059" y="80"/>
                </a:lnTo>
                <a:lnTo>
                  <a:pt x="4082" y="92"/>
                </a:lnTo>
                <a:lnTo>
                  <a:pt x="4107" y="101"/>
                </a:lnTo>
                <a:lnTo>
                  <a:pt x="4128" y="116"/>
                </a:lnTo>
                <a:lnTo>
                  <a:pt x="4145" y="129"/>
                </a:lnTo>
                <a:lnTo>
                  <a:pt x="4165" y="137"/>
                </a:lnTo>
                <a:lnTo>
                  <a:pt x="4185" y="149"/>
                </a:lnTo>
              </a:path>
            </a:pathLst>
          </a:custGeom>
          <a:noFill/>
          <a:ln w="25400" cap="rnd" cmpd="sng">
            <a:solidFill>
              <a:srgbClr val="42B2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Line 13">
            <a:extLst>
              <a:ext uri="{FF2B5EF4-FFF2-40B4-BE49-F238E27FC236}">
                <a16:creationId xmlns:a16="http://schemas.microsoft.com/office/drawing/2014/main" id="{570D1808-A9C1-4812-B6E0-FCDC058D2CA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3657600"/>
            <a:ext cx="0" cy="2286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4">
            <a:extLst>
              <a:ext uri="{FF2B5EF4-FFF2-40B4-BE49-F238E27FC236}">
                <a16:creationId xmlns:a16="http://schemas.microsoft.com/office/drawing/2014/main" id="{E8B612C4-A150-43D6-BB15-2A293DA326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29000" y="4724400"/>
            <a:ext cx="0" cy="457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5">
            <a:extLst>
              <a:ext uri="{FF2B5EF4-FFF2-40B4-BE49-F238E27FC236}">
                <a16:creationId xmlns:a16="http://schemas.microsoft.com/office/drawing/2014/main" id="{A2C59EA3-5FCF-4E0E-A956-3072C28B597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3124200"/>
            <a:ext cx="0" cy="990600"/>
          </a:xfrm>
          <a:prstGeom prst="line">
            <a:avLst/>
          </a:prstGeom>
          <a:noFill/>
          <a:ln w="12700">
            <a:solidFill>
              <a:srgbClr val="42B2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6">
            <a:extLst>
              <a:ext uri="{FF2B5EF4-FFF2-40B4-BE49-F238E27FC236}">
                <a16:creationId xmlns:a16="http://schemas.microsoft.com/office/drawing/2014/main" id="{8EBF745E-489B-4E72-867B-C60EBEAD50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7800" y="4343400"/>
            <a:ext cx="662940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Rectangle 17">
            <a:extLst>
              <a:ext uri="{FF2B5EF4-FFF2-40B4-BE49-F238E27FC236}">
                <a16:creationId xmlns:a16="http://schemas.microsoft.com/office/drawing/2014/main" id="{1F0DF44C-C379-4256-8F1F-A07DAB4E2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4513" y="4832350"/>
            <a:ext cx="2635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</a:rPr>
              <a:t>Long-term financing</a:t>
            </a:r>
          </a:p>
        </p:txBody>
      </p:sp>
      <p:sp>
        <p:nvSpPr>
          <p:cNvPr id="27666" name="Rectangle 18">
            <a:extLst>
              <a:ext uri="{FF2B5EF4-FFF2-40B4-BE49-F238E27FC236}">
                <a16:creationId xmlns:a16="http://schemas.microsoft.com/office/drawing/2014/main" id="{514A250D-0E39-4DBC-8CB3-459E76FB28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0313" y="5137150"/>
            <a:ext cx="1704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20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Fixed assets</a:t>
            </a:r>
          </a:p>
        </p:txBody>
      </p:sp>
      <p:sp>
        <p:nvSpPr>
          <p:cNvPr id="28691" name="Line 19">
            <a:extLst>
              <a:ext uri="{FF2B5EF4-FFF2-40B4-BE49-F238E27FC236}">
                <a16:creationId xmlns:a16="http://schemas.microsoft.com/office/drawing/2014/main" id="{41959016-C2CF-4291-AF65-756A64371E69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5486400"/>
            <a:ext cx="0" cy="457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Rectangle 20">
            <a:extLst>
              <a:ext uri="{FF2B5EF4-FFF2-40B4-BE49-F238E27FC236}">
                <a16:creationId xmlns:a16="http://schemas.microsoft.com/office/drawing/2014/main" id="{6704BBC2-C1AE-4133-8369-7502B31E5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713" y="3841750"/>
            <a:ext cx="1958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20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Current assets</a:t>
            </a:r>
          </a:p>
        </p:txBody>
      </p:sp>
      <p:sp>
        <p:nvSpPr>
          <p:cNvPr id="28693" name="Line 21">
            <a:extLst>
              <a:ext uri="{FF2B5EF4-FFF2-40B4-BE49-F238E27FC236}">
                <a16:creationId xmlns:a16="http://schemas.microsoft.com/office/drawing/2014/main" id="{A659AB7B-DCD7-4BED-9449-7A1931B4F87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191000"/>
            <a:ext cx="0" cy="5334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Rectangle 22">
            <a:extLst>
              <a:ext uri="{FF2B5EF4-FFF2-40B4-BE49-F238E27FC236}">
                <a16:creationId xmlns:a16="http://schemas.microsoft.com/office/drawing/2014/main" id="{95DC6B9E-8114-420E-81CC-048CD6019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8513" y="2774950"/>
            <a:ext cx="26765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srgbClr val="42B200"/>
                </a:solidFill>
              </a:rPr>
              <a:t>Short-term financing</a:t>
            </a:r>
          </a:p>
        </p:txBody>
      </p:sp>
      <p:sp>
        <p:nvSpPr>
          <p:cNvPr id="27671" name="Rectangle 23">
            <a:extLst>
              <a:ext uri="{FF2B5EF4-FFF2-40B4-BE49-F238E27FC236}">
                <a16:creationId xmlns:a16="http://schemas.microsoft.com/office/drawing/2014/main" id="{23324820-12E1-49AD-83B8-DA044D18F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0"/>
            <a:ext cx="73914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>
              <a:defRPr/>
            </a:pPr>
            <a:r>
              <a:rPr lang="en-US" altLang="en-US" sz="44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Risks vs. Costs Trade-Off (Aggressive Approach)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2D1B6D14-8BDA-4593-BA0C-89759CD44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105400"/>
            <a:ext cx="2895600" cy="1219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A4C7DDD9-1B87-4D6A-8679-5F8ACF57C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5105400"/>
            <a:ext cx="2819400" cy="1219200"/>
          </a:xfrm>
          <a:prstGeom prst="rect">
            <a:avLst/>
          </a:prstGeom>
          <a:solidFill>
            <a:srgbClr val="FF99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D922C370-E3C2-4BAB-9E1F-92E4A359E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886200"/>
            <a:ext cx="2895600" cy="12192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9701" name="Line 5">
            <a:extLst>
              <a:ext uri="{FF2B5EF4-FFF2-40B4-BE49-F238E27FC236}">
                <a16:creationId xmlns:a16="http://schemas.microsoft.com/office/drawing/2014/main" id="{DEFFD4B9-F80D-4367-88B5-5A898A972A89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200" y="2133600"/>
            <a:ext cx="0" cy="4191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7B48B79C-FA31-40EC-8E6D-9B8AA6A21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886200"/>
            <a:ext cx="2819400" cy="1219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9703" name="Line 7">
            <a:extLst>
              <a:ext uri="{FF2B5EF4-FFF2-40B4-BE49-F238E27FC236}">
                <a16:creationId xmlns:a16="http://schemas.microsoft.com/office/drawing/2014/main" id="{84F946BC-DAE2-417C-AAB2-CB3E17165A8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096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Rectangle 8">
            <a:extLst>
              <a:ext uri="{FF2B5EF4-FFF2-40B4-BE49-F238E27FC236}">
                <a16:creationId xmlns:a16="http://schemas.microsoft.com/office/drawing/2014/main" id="{5D250492-E86F-4951-9857-46A7877AA9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</p:spPr>
        <p:txBody>
          <a:bodyPr/>
          <a:lstStyle/>
          <a:p>
            <a:pPr>
              <a:defRPr/>
            </a:pPr>
            <a:r>
              <a:rPr lang="en-US" altLang="en-US" b="1"/>
              <a:t>Summary of Short- vs. Long-Term Financing</a:t>
            </a:r>
          </a:p>
        </p:txBody>
      </p:sp>
      <p:sp>
        <p:nvSpPr>
          <p:cNvPr id="29705" name="Line 9">
            <a:extLst>
              <a:ext uri="{FF2B5EF4-FFF2-40B4-BE49-F238E27FC236}">
                <a16:creationId xmlns:a16="http://schemas.microsoft.com/office/drawing/2014/main" id="{CC092483-54B7-4D8C-A907-BC7167E00E2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019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Rectangle 10">
            <a:extLst>
              <a:ext uri="{FF2B5EF4-FFF2-40B4-BE49-F238E27FC236}">
                <a16:creationId xmlns:a16="http://schemas.microsoft.com/office/drawing/2014/main" id="{B4D09177-8449-4302-A11A-6C75E6F23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5100" y="2195513"/>
            <a:ext cx="170180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Financing </a:t>
            </a: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Maturity</a:t>
            </a:r>
          </a:p>
        </p:txBody>
      </p:sp>
      <p:sp>
        <p:nvSpPr>
          <p:cNvPr id="29707" name="Rectangle 11">
            <a:extLst>
              <a:ext uri="{FF2B5EF4-FFF2-40B4-BE49-F238E27FC236}">
                <a16:creationId xmlns:a16="http://schemas.microsoft.com/office/drawing/2014/main" id="{20F5B4EA-2955-443B-AFEE-6A7F7E25E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2957513"/>
            <a:ext cx="1366837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Asset</a:t>
            </a: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Maturity</a:t>
            </a:r>
          </a:p>
        </p:txBody>
      </p:sp>
      <p:sp>
        <p:nvSpPr>
          <p:cNvPr id="29708" name="Rectangle 12">
            <a:extLst>
              <a:ext uri="{FF2B5EF4-FFF2-40B4-BE49-F238E27FC236}">
                <a16:creationId xmlns:a16="http://schemas.microsoft.com/office/drawing/2014/main" id="{893B9265-39D7-4AE4-ACA4-4A9E0AF3BA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5513" y="2805113"/>
            <a:ext cx="2212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SHORT-TERM</a:t>
            </a:r>
          </a:p>
        </p:txBody>
      </p:sp>
      <p:sp>
        <p:nvSpPr>
          <p:cNvPr id="29709" name="Rectangle 13">
            <a:extLst>
              <a:ext uri="{FF2B5EF4-FFF2-40B4-BE49-F238E27FC236}">
                <a16:creationId xmlns:a16="http://schemas.microsoft.com/office/drawing/2014/main" id="{967DC755-5D5C-47EB-9C5D-A0E0B1229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2375" y="2805113"/>
            <a:ext cx="20256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LONG-TERM</a:t>
            </a:r>
          </a:p>
        </p:txBody>
      </p:sp>
      <p:sp>
        <p:nvSpPr>
          <p:cNvPr id="29710" name="Rectangle 14">
            <a:extLst>
              <a:ext uri="{FF2B5EF4-FFF2-40B4-BE49-F238E27FC236}">
                <a16:creationId xmlns:a16="http://schemas.microsoft.com/office/drawing/2014/main" id="{21D28727-FF5A-44D1-B4A5-DC7C5CCAB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1238" y="4100513"/>
            <a:ext cx="2601912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Low</a:t>
            </a: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Risk-Profitability</a:t>
            </a:r>
          </a:p>
        </p:txBody>
      </p:sp>
      <p:sp>
        <p:nvSpPr>
          <p:cNvPr id="29711" name="Rectangle 15">
            <a:extLst>
              <a:ext uri="{FF2B5EF4-FFF2-40B4-BE49-F238E27FC236}">
                <a16:creationId xmlns:a16="http://schemas.microsoft.com/office/drawing/2014/main" id="{1E22FA8B-91ED-4543-80B6-EA82D81A0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5638" y="4100513"/>
            <a:ext cx="2601912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Moderate</a:t>
            </a: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Risk-Profitability</a:t>
            </a:r>
          </a:p>
        </p:txBody>
      </p:sp>
      <p:sp>
        <p:nvSpPr>
          <p:cNvPr id="29712" name="Rectangle 16">
            <a:extLst>
              <a:ext uri="{FF2B5EF4-FFF2-40B4-BE49-F238E27FC236}">
                <a16:creationId xmlns:a16="http://schemas.microsoft.com/office/drawing/2014/main" id="{FE908C21-0EF0-4F67-9CC5-FB78944F3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1238" y="5319713"/>
            <a:ext cx="2601912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Moderate</a:t>
            </a: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Risk-Profitability</a:t>
            </a:r>
          </a:p>
        </p:txBody>
      </p:sp>
      <p:sp>
        <p:nvSpPr>
          <p:cNvPr id="29713" name="Rectangle 17">
            <a:extLst>
              <a:ext uri="{FF2B5EF4-FFF2-40B4-BE49-F238E27FC236}">
                <a16:creationId xmlns:a16="http://schemas.microsoft.com/office/drawing/2014/main" id="{F88092DD-7A29-4A10-9D7D-54BAA5222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5167313"/>
            <a:ext cx="2601912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High</a:t>
            </a: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Risk-Profitability</a:t>
            </a:r>
          </a:p>
        </p:txBody>
      </p:sp>
      <p:sp>
        <p:nvSpPr>
          <p:cNvPr id="28690" name="Rectangle 18">
            <a:extLst>
              <a:ext uri="{FF2B5EF4-FFF2-40B4-BE49-F238E27FC236}">
                <a16:creationId xmlns:a16="http://schemas.microsoft.com/office/drawing/2014/main" id="{1868DBA9-3396-4063-B6BE-813E0B5085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313" y="4100513"/>
            <a:ext cx="221297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altLang="en-US"/>
              <a:t>SHORT-TERM</a:t>
            </a:r>
          </a:p>
          <a:p>
            <a:pPr algn="ctr">
              <a:defRPr/>
            </a:pPr>
            <a:r>
              <a:rPr lang="en-US" altLang="en-US"/>
              <a:t>(</a:t>
            </a:r>
            <a:r>
              <a:rPr lang="en-US" altLang="en-US" i="1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Temporary</a:t>
            </a:r>
            <a:r>
              <a:rPr lang="en-US" altLang="en-US"/>
              <a:t>)</a:t>
            </a:r>
          </a:p>
        </p:txBody>
      </p:sp>
      <p:sp>
        <p:nvSpPr>
          <p:cNvPr id="28691" name="Rectangle 19">
            <a:extLst>
              <a:ext uri="{FF2B5EF4-FFF2-40B4-BE49-F238E27FC236}">
                <a16:creationId xmlns:a16="http://schemas.microsoft.com/office/drawing/2014/main" id="{402FD8D6-3DFB-4DC2-A2CF-AFC8542DC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775" y="5319713"/>
            <a:ext cx="202565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altLang="en-US"/>
              <a:t>LONG-TERM</a:t>
            </a:r>
          </a:p>
          <a:p>
            <a:pPr algn="ctr">
              <a:defRPr/>
            </a:pPr>
            <a:r>
              <a:rPr lang="en-US" altLang="en-US"/>
              <a:t>(</a:t>
            </a:r>
            <a:r>
              <a:rPr lang="en-US" altLang="en-US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Permanent</a:t>
            </a:r>
            <a:r>
              <a:rPr lang="en-US" altLang="en-US"/>
              <a:t>)</a:t>
            </a:r>
          </a:p>
        </p:txBody>
      </p:sp>
      <p:sp>
        <p:nvSpPr>
          <p:cNvPr id="29716" name="Line 20">
            <a:extLst>
              <a:ext uri="{FF2B5EF4-FFF2-40B4-BE49-F238E27FC236}">
                <a16:creationId xmlns:a16="http://schemas.microsoft.com/office/drawing/2014/main" id="{21C5F0FE-3874-4F6B-9810-6C0E1AA54F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2133600"/>
            <a:ext cx="0" cy="4191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7" name="Line 21">
            <a:extLst>
              <a:ext uri="{FF2B5EF4-FFF2-40B4-BE49-F238E27FC236}">
                <a16:creationId xmlns:a16="http://schemas.microsoft.com/office/drawing/2014/main" id="{25463776-86DA-432C-8A28-07DC6836B22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133600"/>
            <a:ext cx="0" cy="4191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8" name="Line 22">
            <a:extLst>
              <a:ext uri="{FF2B5EF4-FFF2-40B4-BE49-F238E27FC236}">
                <a16:creationId xmlns:a16="http://schemas.microsoft.com/office/drawing/2014/main" id="{50A0C82B-4CC2-4778-9354-7B51844F7D1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2133600"/>
            <a:ext cx="0" cy="419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9" name="Line 23">
            <a:extLst>
              <a:ext uri="{FF2B5EF4-FFF2-40B4-BE49-F238E27FC236}">
                <a16:creationId xmlns:a16="http://schemas.microsoft.com/office/drawing/2014/main" id="{B68BABA2-58A2-43AE-8711-DC24C204D44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324600"/>
            <a:ext cx="8382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0" name="Line 24">
            <a:extLst>
              <a:ext uri="{FF2B5EF4-FFF2-40B4-BE49-F238E27FC236}">
                <a16:creationId xmlns:a16="http://schemas.microsoft.com/office/drawing/2014/main" id="{F84AC647-A175-4358-B5FB-D9875439D64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133600"/>
            <a:ext cx="8382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1" name="Line 25">
            <a:extLst>
              <a:ext uri="{FF2B5EF4-FFF2-40B4-BE49-F238E27FC236}">
                <a16:creationId xmlns:a16="http://schemas.microsoft.com/office/drawing/2014/main" id="{64556211-1F25-462E-9D8C-1AB58D76714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5105400"/>
            <a:ext cx="838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2" name="Line 26">
            <a:extLst>
              <a:ext uri="{FF2B5EF4-FFF2-40B4-BE49-F238E27FC236}">
                <a16:creationId xmlns:a16="http://schemas.microsoft.com/office/drawing/2014/main" id="{B06996AA-CD1C-41A1-A025-FE22A71EE21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3886200"/>
            <a:ext cx="8382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3" name="Line 27">
            <a:extLst>
              <a:ext uri="{FF2B5EF4-FFF2-40B4-BE49-F238E27FC236}">
                <a16:creationId xmlns:a16="http://schemas.microsoft.com/office/drawing/2014/main" id="{B8EC3E85-48BD-401A-9DF4-DA0D6EF19B8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133600"/>
            <a:ext cx="2667000" cy="175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Line 2">
            <a:extLst>
              <a:ext uri="{FF2B5EF4-FFF2-40B4-BE49-F238E27FC236}">
                <a16:creationId xmlns:a16="http://schemas.microsoft.com/office/drawing/2014/main" id="{875A3E39-F251-42BF-950E-BCDDA5875F9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7086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3F41170-FE6A-4C7F-A2CD-40705A801E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</p:spPr>
        <p:txBody>
          <a:bodyPr/>
          <a:lstStyle/>
          <a:p>
            <a:pPr>
              <a:defRPr/>
            </a:pPr>
            <a:r>
              <a:rPr lang="en-US" altLang="en-US" sz="4000" b="1"/>
              <a:t>Combining Liability Structure and Current Asset Decisions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65BF4F5D-FA72-4186-AF01-11E89CA9F9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05800" cy="4572000"/>
          </a:xfrm>
        </p:spPr>
        <p:txBody>
          <a:bodyPr/>
          <a:lstStyle/>
          <a:p>
            <a:pPr marL="457200" indent="-457200">
              <a:spcBef>
                <a:spcPct val="25000"/>
              </a:spcBef>
              <a:spcAft>
                <a:spcPct val="25000"/>
              </a:spcAft>
              <a:buFont typeface="Monotype Sorts" pitchFamily="2" charset="2"/>
              <a:buChar char="u"/>
              <a:defRPr/>
            </a:pPr>
            <a:r>
              <a:rPr lang="en-US" altLang="en-US" sz="3000"/>
              <a:t>The </a:t>
            </a:r>
            <a:r>
              <a:rPr lang="en-US" altLang="en-US" sz="3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level of current assets </a:t>
            </a:r>
            <a:r>
              <a:rPr lang="en-US" altLang="en-US" sz="3000"/>
              <a:t>and the </a:t>
            </a:r>
            <a:r>
              <a:rPr lang="en-US" altLang="en-US" sz="3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method of financing those assets </a:t>
            </a:r>
            <a:r>
              <a:rPr lang="en-US" altLang="en-US" sz="3000"/>
              <a:t>are </a:t>
            </a:r>
            <a:r>
              <a:rPr lang="en-US" altLang="en-US" sz="3000" i="1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interdependent</a:t>
            </a:r>
            <a:r>
              <a:rPr lang="en-US" altLang="en-US" sz="3000"/>
              <a:t>.</a:t>
            </a:r>
          </a:p>
          <a:p>
            <a:pPr marL="457200" indent="-457200">
              <a:spcBef>
                <a:spcPct val="25000"/>
              </a:spcBef>
              <a:spcAft>
                <a:spcPct val="25000"/>
              </a:spcAft>
              <a:buFont typeface="Monotype Sorts" pitchFamily="2" charset="2"/>
              <a:buChar char="u"/>
              <a:defRPr/>
            </a:pPr>
            <a:r>
              <a:rPr lang="en-US" altLang="en-US" sz="3000"/>
              <a:t>A </a:t>
            </a:r>
            <a:r>
              <a:rPr lang="en-US" altLang="en-US" sz="3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conservative policy </a:t>
            </a:r>
            <a:r>
              <a:rPr lang="en-US" altLang="en-US" sz="3000"/>
              <a:t>of “high” levels of current assets allows a more </a:t>
            </a:r>
            <a:r>
              <a:rPr lang="en-US" altLang="en-US" sz="3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aggressive</a:t>
            </a:r>
            <a:r>
              <a:rPr lang="en-US" altLang="en-US" sz="3000"/>
              <a:t> method of financing current assets.</a:t>
            </a:r>
          </a:p>
          <a:p>
            <a:pPr marL="457200" indent="-457200">
              <a:spcBef>
                <a:spcPct val="25000"/>
              </a:spcBef>
              <a:spcAft>
                <a:spcPct val="0"/>
              </a:spcAft>
              <a:buFont typeface="Monotype Sorts" pitchFamily="2" charset="2"/>
              <a:buChar char="u"/>
              <a:defRPr/>
            </a:pPr>
            <a:r>
              <a:rPr lang="en-US" altLang="en-US" sz="3000"/>
              <a:t>A </a:t>
            </a:r>
            <a:r>
              <a:rPr lang="en-US" altLang="en-US" sz="3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conservative</a:t>
            </a:r>
            <a:r>
              <a:rPr lang="en-US" altLang="en-US" sz="3000"/>
              <a:t> method of financing</a:t>
            </a:r>
          </a:p>
          <a:p>
            <a:pPr marL="457200" indent="-457200">
              <a:spcBef>
                <a:spcPct val="0"/>
              </a:spcBef>
              <a:spcAft>
                <a:spcPct val="25000"/>
              </a:spcAft>
              <a:buFont typeface="Monotype Sorts" pitchFamily="2" charset="2"/>
              <a:buNone/>
              <a:defRPr/>
            </a:pPr>
            <a:r>
              <a:rPr lang="en-US" altLang="en-US" sz="3000"/>
              <a:t>	(all-equity) allows an </a:t>
            </a:r>
            <a:r>
              <a:rPr lang="en-US" altLang="en-US" sz="3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aggressive policy   </a:t>
            </a:r>
            <a:r>
              <a:rPr lang="en-US" altLang="en-US" sz="3000"/>
              <a:t>of “low” levels of current assets.</a:t>
            </a:r>
          </a:p>
        </p:txBody>
      </p:sp>
      <p:sp>
        <p:nvSpPr>
          <p:cNvPr id="30725" name="Line 5">
            <a:extLst>
              <a:ext uri="{FF2B5EF4-FFF2-40B4-BE49-F238E27FC236}">
                <a16:creationId xmlns:a16="http://schemas.microsoft.com/office/drawing/2014/main" id="{9BE92EF6-F4EB-464E-9C91-22473544CCD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7086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>
            <a:extLst>
              <a:ext uri="{FF2B5EF4-FFF2-40B4-BE49-F238E27FC236}">
                <a16:creationId xmlns:a16="http://schemas.microsoft.com/office/drawing/2014/main" id="{DF36035E-DFD7-409E-B0BC-E57F0E7B4DD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858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445E20A-8B57-4372-BE57-D732BD2D63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7391400" cy="1295400"/>
          </a:xfrm>
        </p:spPr>
        <p:txBody>
          <a:bodyPr/>
          <a:lstStyle/>
          <a:p>
            <a:pPr>
              <a:defRPr/>
            </a:pPr>
            <a:r>
              <a:rPr lang="en-US" altLang="en-US" b="1"/>
              <a:t>Working Capital Concepts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159FF3BE-9D17-425B-BBC5-521BB99532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1905000"/>
            <a:ext cx="8991600" cy="4495800"/>
          </a:xfrm>
        </p:spPr>
        <p:txBody>
          <a:bodyPr/>
          <a:lstStyle/>
          <a:p>
            <a:pPr marL="0" indent="0" algn="ctr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altLang="en-US" u="sng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Net Working Capital </a:t>
            </a:r>
            <a:r>
              <a:rPr lang="en-US" altLang="en-US" sz="2400" u="sng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(Accounting POV)</a:t>
            </a:r>
            <a:endParaRPr lang="en-US" altLang="en-US" dirty="0"/>
          </a:p>
          <a:p>
            <a:pPr marL="114300" lvl="1" indent="0" algn="ctr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altLang="en-US" sz="2800" dirty="0">
                <a:solidFill>
                  <a:schemeClr val="hlink"/>
                </a:solidFill>
              </a:rPr>
              <a:t>Current Assets - Current Liabilities.</a:t>
            </a:r>
            <a:endParaRPr lang="en-US" altLang="en-US" sz="2800" dirty="0"/>
          </a:p>
          <a:p>
            <a:pPr marL="0" indent="0" algn="ctr">
              <a:spcBef>
                <a:spcPct val="3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altLang="en-US" u="sng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Gross Working Capital </a:t>
            </a:r>
            <a:r>
              <a:rPr lang="en-US" altLang="en-US" sz="2400" u="sng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(FM POV)</a:t>
            </a:r>
            <a:endParaRPr lang="en-US" altLang="en-US" dirty="0"/>
          </a:p>
          <a:p>
            <a:pPr marL="114300" lvl="1" indent="0" algn="ctr">
              <a:buFont typeface="Monotype Sorts" pitchFamily="2" charset="2"/>
              <a:buNone/>
              <a:defRPr/>
            </a:pPr>
            <a:r>
              <a:rPr lang="en-US" altLang="en-US" sz="2800" dirty="0">
                <a:solidFill>
                  <a:srgbClr val="42B200"/>
                </a:solidFill>
              </a:rPr>
              <a:t>The firm’s investment in current assets.</a:t>
            </a:r>
          </a:p>
          <a:p>
            <a:pPr marL="0" indent="0" algn="ctr">
              <a:spcBef>
                <a:spcPct val="3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altLang="en-US" u="sng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Working Capital Management</a:t>
            </a:r>
            <a:endParaRPr lang="en-US" altLang="en-US" dirty="0"/>
          </a:p>
          <a:p>
            <a:pPr marL="114300" lvl="1" indent="0" algn="ctr">
              <a:buFont typeface="Monotype Sorts" pitchFamily="2" charset="2"/>
              <a:buNone/>
              <a:defRPr/>
            </a:pPr>
            <a:r>
              <a:rPr lang="en-US" altLang="en-US" sz="2800" dirty="0">
                <a:solidFill>
                  <a:schemeClr val="tx2"/>
                </a:solidFill>
              </a:rPr>
              <a:t>The administration of the firm’s current assets and the financing needed to support current assets.</a:t>
            </a:r>
          </a:p>
        </p:txBody>
      </p:sp>
      <p:sp>
        <p:nvSpPr>
          <p:cNvPr id="7173" name="Line 5">
            <a:extLst>
              <a:ext uri="{FF2B5EF4-FFF2-40B4-BE49-F238E27FC236}">
                <a16:creationId xmlns:a16="http://schemas.microsoft.com/office/drawing/2014/main" id="{3B133670-5A9F-428F-982C-A93E190CDE57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858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>
            <a:extLst>
              <a:ext uri="{FF2B5EF4-FFF2-40B4-BE49-F238E27FC236}">
                <a16:creationId xmlns:a16="http://schemas.microsoft.com/office/drawing/2014/main" id="{FD3EF658-34D8-45D3-985C-045527D97FB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858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732A64A-EF89-4083-9904-6E62E76847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</p:spPr>
        <p:txBody>
          <a:bodyPr/>
          <a:lstStyle/>
          <a:p>
            <a:pPr>
              <a:defRPr/>
            </a:pPr>
            <a:r>
              <a:rPr lang="en-US" altLang="en-US" b="1"/>
              <a:t>Significance of Working Capital Management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14018AB2-257F-4E5B-AC8D-AEFE54680D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648200"/>
          </a:xfrm>
        </p:spPr>
        <p:txBody>
          <a:bodyPr/>
          <a:lstStyle/>
          <a:p>
            <a:pPr marL="457200" indent="-457200">
              <a:spcBef>
                <a:spcPct val="10000"/>
              </a:spcBef>
              <a:spcAft>
                <a:spcPct val="10000"/>
              </a:spcAft>
            </a:pPr>
            <a:r>
              <a:rPr lang="en-US" altLang="en-US" sz="2800"/>
              <a:t>In a typical manufacturing firm, current assets exceed one-half of total assets.</a:t>
            </a:r>
          </a:p>
          <a:p>
            <a:pPr marL="457200" indent="-457200">
              <a:spcBef>
                <a:spcPct val="10000"/>
              </a:spcBef>
              <a:spcAft>
                <a:spcPct val="10000"/>
              </a:spcAft>
            </a:pPr>
            <a:r>
              <a:rPr lang="en-US" altLang="en-US" sz="2800"/>
              <a:t>Excessive levels can result in a substandard Return on Investment (ROI).</a:t>
            </a:r>
          </a:p>
          <a:p>
            <a:pPr marL="457200" indent="-457200">
              <a:spcBef>
                <a:spcPct val="10000"/>
              </a:spcBef>
              <a:spcAft>
                <a:spcPct val="10000"/>
              </a:spcAft>
            </a:pPr>
            <a:r>
              <a:rPr lang="en-US" altLang="en-US" sz="2800"/>
              <a:t>Current liabilities are the principal source of external financing for small firms.</a:t>
            </a:r>
          </a:p>
          <a:p>
            <a:pPr marL="457200" indent="-457200">
              <a:spcBef>
                <a:spcPct val="10000"/>
              </a:spcBef>
              <a:spcAft>
                <a:spcPct val="10000"/>
              </a:spcAft>
            </a:pPr>
            <a:r>
              <a:rPr lang="en-US" altLang="en-US" sz="2800"/>
              <a:t>Requires continuous, day-to-day managerial supervision.</a:t>
            </a:r>
          </a:p>
          <a:p>
            <a:pPr marL="457200" indent="-457200">
              <a:spcBef>
                <a:spcPct val="10000"/>
              </a:spcBef>
              <a:spcAft>
                <a:spcPct val="10000"/>
              </a:spcAft>
            </a:pPr>
            <a:r>
              <a:rPr lang="en-US" altLang="en-US" sz="2800"/>
              <a:t>Working capital management affects the company’s risk, return, and share price.</a:t>
            </a:r>
          </a:p>
        </p:txBody>
      </p:sp>
      <p:sp>
        <p:nvSpPr>
          <p:cNvPr id="8197" name="Line 5">
            <a:extLst>
              <a:ext uri="{FF2B5EF4-FFF2-40B4-BE49-F238E27FC236}">
                <a16:creationId xmlns:a16="http://schemas.microsoft.com/office/drawing/2014/main" id="{384EE213-BD50-4C32-BA53-F50240B19A0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858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21053A2-CA74-4C33-9CF0-562ED5F26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150" y="1911350"/>
            <a:ext cx="6235700" cy="5207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9219" name="Line 3">
            <a:extLst>
              <a:ext uri="{FF2B5EF4-FFF2-40B4-BE49-F238E27FC236}">
                <a16:creationId xmlns:a16="http://schemas.microsoft.com/office/drawing/2014/main" id="{582A3DAC-8A3C-4ECA-BF98-9668F1A102C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172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4EA3A82D-11BC-4360-91A2-BDA54F64D5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/>
              <a:t>Working Capital Issues</a:t>
            </a:r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A463995E-B321-4B70-BC2F-B594B4E5130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52450" y="2609850"/>
            <a:ext cx="3314700" cy="3619500"/>
          </a:xfrm>
          <a:ln w="38100" cap="flat" cmpd="dbl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92100" indent="-292100" algn="ctr">
              <a:spcBef>
                <a:spcPct val="10000"/>
              </a:spcBef>
              <a:spcAft>
                <a:spcPct val="10000"/>
              </a:spcAft>
              <a:buFont typeface="Monotype Sorts"/>
              <a:buNone/>
            </a:pPr>
            <a:r>
              <a:rPr lang="en-US" altLang="en-US" sz="2400" u="sng"/>
              <a:t>Assumptions</a:t>
            </a:r>
          </a:p>
          <a:p>
            <a:pPr marL="292100" indent="-292100">
              <a:spcBef>
                <a:spcPct val="10000"/>
              </a:spcBef>
              <a:spcAft>
                <a:spcPct val="10000"/>
              </a:spcAft>
            </a:pPr>
            <a:r>
              <a:rPr lang="en-US" altLang="en-US" sz="2400"/>
              <a:t>50,000 maximum units of production</a:t>
            </a:r>
          </a:p>
          <a:p>
            <a:pPr marL="292100" indent="-292100">
              <a:spcBef>
                <a:spcPct val="10000"/>
              </a:spcBef>
              <a:spcAft>
                <a:spcPct val="10000"/>
              </a:spcAft>
            </a:pPr>
            <a:r>
              <a:rPr lang="en-US" altLang="en-US" sz="2400"/>
              <a:t>Continuous production</a:t>
            </a:r>
          </a:p>
          <a:p>
            <a:pPr marL="292100" indent="-292100">
              <a:spcBef>
                <a:spcPct val="10000"/>
              </a:spcBef>
              <a:spcAft>
                <a:spcPct val="10000"/>
              </a:spcAft>
            </a:pPr>
            <a:r>
              <a:rPr lang="en-US" altLang="en-US" sz="2400"/>
              <a:t>Three different policies for current asset levels are possible</a:t>
            </a:r>
          </a:p>
        </p:txBody>
      </p:sp>
      <p:sp>
        <p:nvSpPr>
          <p:cNvPr id="9222" name="Line 6">
            <a:extLst>
              <a:ext uri="{FF2B5EF4-FFF2-40B4-BE49-F238E27FC236}">
                <a16:creationId xmlns:a16="http://schemas.microsoft.com/office/drawing/2014/main" id="{F2546549-D9AA-4F24-96A6-85D81C4A7F3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096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1C898361-9EEF-499D-9DA2-9638036C2F3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981200"/>
            <a:ext cx="7772400" cy="533400"/>
          </a:xfrm>
        </p:spPr>
        <p:txBody>
          <a:bodyPr/>
          <a:lstStyle/>
          <a:p>
            <a:pPr algn="ctr">
              <a:spcBef>
                <a:spcPct val="10000"/>
              </a:spcBef>
              <a:spcAft>
                <a:spcPct val="10000"/>
              </a:spcAft>
              <a:buFont typeface="Monotype Sorts"/>
              <a:buNone/>
            </a:pPr>
            <a:r>
              <a:rPr lang="en-US" altLang="en-US" sz="2400"/>
              <a:t>Optimal Amount (Level) of Current Assets</a:t>
            </a:r>
          </a:p>
        </p:txBody>
      </p:sp>
      <p:sp>
        <p:nvSpPr>
          <p:cNvPr id="9224" name="Line 8">
            <a:extLst>
              <a:ext uri="{FF2B5EF4-FFF2-40B4-BE49-F238E27FC236}">
                <a16:creationId xmlns:a16="http://schemas.microsoft.com/office/drawing/2014/main" id="{AF9B90CE-D884-437E-844A-3108C5F829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5800" y="5867400"/>
            <a:ext cx="411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9">
            <a:extLst>
              <a:ext uri="{FF2B5EF4-FFF2-40B4-BE49-F238E27FC236}">
                <a16:creationId xmlns:a16="http://schemas.microsoft.com/office/drawing/2014/main" id="{72216E9D-ACD6-42D8-828B-809F0E827F94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667000"/>
            <a:ext cx="0" cy="32004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Arc 10">
            <a:extLst>
              <a:ext uri="{FF2B5EF4-FFF2-40B4-BE49-F238E27FC236}">
                <a16:creationId xmlns:a16="http://schemas.microsoft.com/office/drawing/2014/main" id="{18A49A16-EE19-4516-92F2-76BA77E23ECF}"/>
              </a:ext>
            </a:extLst>
          </p:cNvPr>
          <p:cNvSpPr>
            <a:spLocks/>
          </p:cNvSpPr>
          <p:nvPr/>
        </p:nvSpPr>
        <p:spPr bwMode="auto">
          <a:xfrm rot="10800000">
            <a:off x="4495800" y="3810000"/>
            <a:ext cx="3962400" cy="19812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rgbClr val="42B2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Arc 11">
            <a:extLst>
              <a:ext uri="{FF2B5EF4-FFF2-40B4-BE49-F238E27FC236}">
                <a16:creationId xmlns:a16="http://schemas.microsoft.com/office/drawing/2014/main" id="{0BC745DD-609A-44ED-82C1-F7D9DE805D25}"/>
              </a:ext>
            </a:extLst>
          </p:cNvPr>
          <p:cNvSpPr>
            <a:spLocks/>
          </p:cNvSpPr>
          <p:nvPr/>
        </p:nvSpPr>
        <p:spPr bwMode="auto">
          <a:xfrm rot="10800000">
            <a:off x="4495800" y="3352800"/>
            <a:ext cx="3962400" cy="24384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Arc 12">
            <a:extLst>
              <a:ext uri="{FF2B5EF4-FFF2-40B4-BE49-F238E27FC236}">
                <a16:creationId xmlns:a16="http://schemas.microsoft.com/office/drawing/2014/main" id="{A875BC7A-2960-4501-9B28-2D693C3C33B0}"/>
              </a:ext>
            </a:extLst>
          </p:cNvPr>
          <p:cNvSpPr>
            <a:spLocks/>
          </p:cNvSpPr>
          <p:nvPr/>
        </p:nvSpPr>
        <p:spPr bwMode="auto">
          <a:xfrm rot="10800000">
            <a:off x="4495800" y="4267200"/>
            <a:ext cx="3962400" cy="15240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01F916D4-859C-4C3C-BF21-C18232667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9113" y="5921375"/>
            <a:ext cx="45624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0                       25,000                      50,000</a:t>
            </a:r>
          </a:p>
        </p:txBody>
      </p:sp>
      <p:sp>
        <p:nvSpPr>
          <p:cNvPr id="9230" name="Rectangle 14">
            <a:extLst>
              <a:ext uri="{FF2B5EF4-FFF2-40B4-BE49-F238E27FC236}">
                <a16:creationId xmlns:a16="http://schemas.microsoft.com/office/drawing/2014/main" id="{6B703ED1-6E0E-47AF-93D2-5DF797D0A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913" y="6149975"/>
            <a:ext cx="18827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OUTPUT (units)</a:t>
            </a:r>
          </a:p>
        </p:txBody>
      </p:sp>
      <p:sp>
        <p:nvSpPr>
          <p:cNvPr id="9231" name="Rectangle 15">
            <a:extLst>
              <a:ext uri="{FF2B5EF4-FFF2-40B4-BE49-F238E27FC236}">
                <a16:creationId xmlns:a16="http://schemas.microsoft.com/office/drawing/2014/main" id="{C5F90FE7-2ECD-418B-96F2-DF744C16631E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3180556" y="4021932"/>
            <a:ext cx="20859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ASSET LEVEL ($)</a:t>
            </a:r>
          </a:p>
        </p:txBody>
      </p:sp>
      <p:sp>
        <p:nvSpPr>
          <p:cNvPr id="9232" name="Rectangle 16">
            <a:extLst>
              <a:ext uri="{FF2B5EF4-FFF2-40B4-BE49-F238E27FC236}">
                <a16:creationId xmlns:a16="http://schemas.microsoft.com/office/drawing/2014/main" id="{53F78EAF-38C1-408F-B8BC-776FA5764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8313" y="4778375"/>
            <a:ext cx="18192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Current Assets</a:t>
            </a:r>
          </a:p>
        </p:txBody>
      </p:sp>
      <p:sp>
        <p:nvSpPr>
          <p:cNvPr id="9233" name="Line 17">
            <a:extLst>
              <a:ext uri="{FF2B5EF4-FFF2-40B4-BE49-F238E27FC236}">
                <a16:creationId xmlns:a16="http://schemas.microsoft.com/office/drawing/2014/main" id="{519953CD-F3F2-44B4-8766-4A4032CD7A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39624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4" name="Line 18">
            <a:extLst>
              <a:ext uri="{FF2B5EF4-FFF2-40B4-BE49-F238E27FC236}">
                <a16:creationId xmlns:a16="http://schemas.microsoft.com/office/drawing/2014/main" id="{1D45161E-E84A-47C1-8A80-BA29E709F6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4191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5" name="Line 19">
            <a:extLst>
              <a:ext uri="{FF2B5EF4-FFF2-40B4-BE49-F238E27FC236}">
                <a16:creationId xmlns:a16="http://schemas.microsoft.com/office/drawing/2014/main" id="{B732685D-3EFA-4477-BC7C-CEC45B69B4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29400" y="4495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6" name="Line 20">
            <a:extLst>
              <a:ext uri="{FF2B5EF4-FFF2-40B4-BE49-F238E27FC236}">
                <a16:creationId xmlns:a16="http://schemas.microsoft.com/office/drawing/2014/main" id="{919294EB-4D57-4F71-9C53-3361E8295B9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5105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7" name="Line 21">
            <a:extLst>
              <a:ext uri="{FF2B5EF4-FFF2-40B4-BE49-F238E27FC236}">
                <a16:creationId xmlns:a16="http://schemas.microsoft.com/office/drawing/2014/main" id="{B9F67F30-E222-4C02-A934-83D98AADDE0C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5105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8" name="Line 22">
            <a:extLst>
              <a:ext uri="{FF2B5EF4-FFF2-40B4-BE49-F238E27FC236}">
                <a16:creationId xmlns:a16="http://schemas.microsoft.com/office/drawing/2014/main" id="{A2C2C4AE-18C1-4788-BB9F-48C923EAB14E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5105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9" name="Rectangle 23">
            <a:extLst>
              <a:ext uri="{FF2B5EF4-FFF2-40B4-BE49-F238E27FC236}">
                <a16:creationId xmlns:a16="http://schemas.microsoft.com/office/drawing/2014/main" id="{75E97555-50C7-4E58-A208-26885E5B4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3313" y="3940175"/>
            <a:ext cx="10826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1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Policy C</a:t>
            </a:r>
          </a:p>
        </p:txBody>
      </p:sp>
      <p:sp>
        <p:nvSpPr>
          <p:cNvPr id="9240" name="Rectangle 24">
            <a:extLst>
              <a:ext uri="{FF2B5EF4-FFF2-40B4-BE49-F238E27FC236}">
                <a16:creationId xmlns:a16="http://schemas.microsoft.com/office/drawing/2014/main" id="{7622998A-CAB9-40A6-8AE6-A9F8BC453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3313" y="3025775"/>
            <a:ext cx="10826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1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Policy A</a:t>
            </a:r>
          </a:p>
        </p:txBody>
      </p:sp>
      <p:sp>
        <p:nvSpPr>
          <p:cNvPr id="9241" name="Rectangle 25">
            <a:extLst>
              <a:ext uri="{FF2B5EF4-FFF2-40B4-BE49-F238E27FC236}">
                <a16:creationId xmlns:a16="http://schemas.microsoft.com/office/drawing/2014/main" id="{7A8E7244-030A-4AC8-B1BA-610CD6E1B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3313" y="3482975"/>
            <a:ext cx="10826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1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Policy B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1210D8E-14A2-4588-BE17-B5E9410AD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150" y="1911350"/>
            <a:ext cx="6235700" cy="5207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0243" name="Line 3">
            <a:extLst>
              <a:ext uri="{FF2B5EF4-FFF2-40B4-BE49-F238E27FC236}">
                <a16:creationId xmlns:a16="http://schemas.microsoft.com/office/drawing/2014/main" id="{F9C06BFA-D541-49A6-95E8-3BB7141941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257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86A611A0-B0DA-4ABC-9860-7326C36890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315200" cy="1276350"/>
          </a:xfrm>
        </p:spPr>
        <p:txBody>
          <a:bodyPr/>
          <a:lstStyle/>
          <a:p>
            <a:pPr>
              <a:defRPr/>
            </a:pPr>
            <a:r>
              <a:rPr lang="en-US" altLang="en-US" b="1"/>
              <a:t>Impact on Liquidity</a:t>
            </a:r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08127889-A62B-4200-A158-E1C88CB7471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590800"/>
            <a:ext cx="3467100" cy="3867150"/>
          </a:xfrm>
          <a:ln w="38100" cap="flat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indent="0" algn="ctr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altLang="en-US" sz="2400" u="sng"/>
              <a:t>Liquidity Analysis</a:t>
            </a:r>
          </a:p>
          <a:p>
            <a:pPr marL="0" indent="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altLang="en-US" sz="2400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Policy</a:t>
            </a:r>
            <a:r>
              <a:rPr lang="en-US" altLang="en-US" sz="2400" i="1">
                <a:effectLst>
                  <a:outerShdw blurRad="38100" dist="38100" dir="2700000" algn="tl">
                    <a:srgbClr val="C0C0C0"/>
                  </a:outerShdw>
                </a:effectLst>
              </a:rPr>
              <a:t>		</a:t>
            </a:r>
            <a:r>
              <a:rPr lang="en-US" altLang="en-US" sz="2400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Liquidity</a:t>
            </a:r>
            <a:endParaRPr lang="en-US" altLang="en-US" sz="2400"/>
          </a:p>
          <a:p>
            <a:pPr marL="0" indent="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alt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A		High</a:t>
            </a:r>
          </a:p>
          <a:p>
            <a:pPr marL="0" indent="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altLang="en-US" sz="24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B		Average</a:t>
            </a:r>
          </a:p>
          <a:p>
            <a:pPr marL="0" indent="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alt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C		Low</a:t>
            </a:r>
            <a:endParaRPr lang="en-US" altLang="en-US" sz="2400">
              <a:solidFill>
                <a:schemeClr val="tx2"/>
              </a:solidFill>
            </a:endParaRPr>
          </a:p>
          <a:p>
            <a:pPr marL="0" indent="0" algn="ctr">
              <a:spcBef>
                <a:spcPct val="3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altLang="en-US" sz="2400"/>
              <a:t>Greater current asset levels generate more liquidity; all other factors held constant.</a:t>
            </a:r>
          </a:p>
        </p:txBody>
      </p:sp>
      <p:sp>
        <p:nvSpPr>
          <p:cNvPr id="10246" name="Line 6">
            <a:extLst>
              <a:ext uri="{FF2B5EF4-FFF2-40B4-BE49-F238E27FC236}">
                <a16:creationId xmlns:a16="http://schemas.microsoft.com/office/drawing/2014/main" id="{115A424C-F983-4443-8447-7699E08A67D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00200"/>
            <a:ext cx="5105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7908FBCD-A857-44A8-822A-0733CD264DE1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981200"/>
            <a:ext cx="7772400" cy="533400"/>
          </a:xfrm>
        </p:spPr>
        <p:txBody>
          <a:bodyPr/>
          <a:lstStyle/>
          <a:p>
            <a:pPr algn="ctr">
              <a:spcBef>
                <a:spcPct val="10000"/>
              </a:spcBef>
              <a:spcAft>
                <a:spcPct val="10000"/>
              </a:spcAft>
              <a:buFont typeface="Monotype Sorts"/>
              <a:buNone/>
            </a:pPr>
            <a:r>
              <a:rPr lang="en-US" altLang="en-US" sz="2400"/>
              <a:t>Optimal Amount (Level) of Current Assets</a:t>
            </a:r>
          </a:p>
        </p:txBody>
      </p:sp>
      <p:sp>
        <p:nvSpPr>
          <p:cNvPr id="10248" name="Line 8">
            <a:extLst>
              <a:ext uri="{FF2B5EF4-FFF2-40B4-BE49-F238E27FC236}">
                <a16:creationId xmlns:a16="http://schemas.microsoft.com/office/drawing/2014/main" id="{7A7708BC-3712-4671-B81C-0553E24D15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5800" y="5867400"/>
            <a:ext cx="411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Line 9">
            <a:extLst>
              <a:ext uri="{FF2B5EF4-FFF2-40B4-BE49-F238E27FC236}">
                <a16:creationId xmlns:a16="http://schemas.microsoft.com/office/drawing/2014/main" id="{30698636-BAA5-4A1F-8B10-350E97039AB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667000"/>
            <a:ext cx="0" cy="32004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Arc 10">
            <a:extLst>
              <a:ext uri="{FF2B5EF4-FFF2-40B4-BE49-F238E27FC236}">
                <a16:creationId xmlns:a16="http://schemas.microsoft.com/office/drawing/2014/main" id="{CBCBA9DC-AFA0-4080-B3BC-5B3388A70EFA}"/>
              </a:ext>
            </a:extLst>
          </p:cNvPr>
          <p:cNvSpPr>
            <a:spLocks/>
          </p:cNvSpPr>
          <p:nvPr/>
        </p:nvSpPr>
        <p:spPr bwMode="auto">
          <a:xfrm rot="10800000">
            <a:off x="4495800" y="3810000"/>
            <a:ext cx="3962400" cy="19812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rgbClr val="42B2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Arc 11">
            <a:extLst>
              <a:ext uri="{FF2B5EF4-FFF2-40B4-BE49-F238E27FC236}">
                <a16:creationId xmlns:a16="http://schemas.microsoft.com/office/drawing/2014/main" id="{507A554A-538C-41D9-B861-01044763B30E}"/>
              </a:ext>
            </a:extLst>
          </p:cNvPr>
          <p:cNvSpPr>
            <a:spLocks/>
          </p:cNvSpPr>
          <p:nvPr/>
        </p:nvSpPr>
        <p:spPr bwMode="auto">
          <a:xfrm rot="10800000">
            <a:off x="4495800" y="3352800"/>
            <a:ext cx="3962400" cy="24384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Arc 12">
            <a:extLst>
              <a:ext uri="{FF2B5EF4-FFF2-40B4-BE49-F238E27FC236}">
                <a16:creationId xmlns:a16="http://schemas.microsoft.com/office/drawing/2014/main" id="{77534B07-CA32-4A1F-944B-112C14EBE5C4}"/>
              </a:ext>
            </a:extLst>
          </p:cNvPr>
          <p:cNvSpPr>
            <a:spLocks/>
          </p:cNvSpPr>
          <p:nvPr/>
        </p:nvSpPr>
        <p:spPr bwMode="auto">
          <a:xfrm rot="10800000">
            <a:off x="4495800" y="4267200"/>
            <a:ext cx="3962400" cy="15240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3" name="Rectangle 13">
            <a:extLst>
              <a:ext uri="{FF2B5EF4-FFF2-40B4-BE49-F238E27FC236}">
                <a16:creationId xmlns:a16="http://schemas.microsoft.com/office/drawing/2014/main" id="{A96C2E06-B597-4161-A096-D66893285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9113" y="5921375"/>
            <a:ext cx="45624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0                       25,000                      50,000</a:t>
            </a:r>
          </a:p>
        </p:txBody>
      </p:sp>
      <p:sp>
        <p:nvSpPr>
          <p:cNvPr id="10254" name="Rectangle 14">
            <a:extLst>
              <a:ext uri="{FF2B5EF4-FFF2-40B4-BE49-F238E27FC236}">
                <a16:creationId xmlns:a16="http://schemas.microsoft.com/office/drawing/2014/main" id="{EE166F13-012C-4CA1-82A2-2368F8D0D2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913" y="6149975"/>
            <a:ext cx="18827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OUTPUT (units)</a:t>
            </a:r>
          </a:p>
        </p:txBody>
      </p:sp>
      <p:sp>
        <p:nvSpPr>
          <p:cNvPr id="10255" name="Rectangle 15">
            <a:extLst>
              <a:ext uri="{FF2B5EF4-FFF2-40B4-BE49-F238E27FC236}">
                <a16:creationId xmlns:a16="http://schemas.microsoft.com/office/drawing/2014/main" id="{BB6F8615-A64A-466D-88EF-B32E32D7D983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3180556" y="4021932"/>
            <a:ext cx="20859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ASSET LEVEL ($)</a:t>
            </a:r>
          </a:p>
        </p:txBody>
      </p:sp>
      <p:sp>
        <p:nvSpPr>
          <p:cNvPr id="10256" name="Rectangle 16">
            <a:extLst>
              <a:ext uri="{FF2B5EF4-FFF2-40B4-BE49-F238E27FC236}">
                <a16:creationId xmlns:a16="http://schemas.microsoft.com/office/drawing/2014/main" id="{B5701A2F-F8A3-4B0A-B9F5-3B0067BC71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8313" y="4778375"/>
            <a:ext cx="18192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Current Assets</a:t>
            </a:r>
          </a:p>
        </p:txBody>
      </p:sp>
      <p:sp>
        <p:nvSpPr>
          <p:cNvPr id="10257" name="Line 17">
            <a:extLst>
              <a:ext uri="{FF2B5EF4-FFF2-40B4-BE49-F238E27FC236}">
                <a16:creationId xmlns:a16="http://schemas.microsoft.com/office/drawing/2014/main" id="{FDA9FB53-34AE-4777-9581-167B8008D2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39624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Line 18">
            <a:extLst>
              <a:ext uri="{FF2B5EF4-FFF2-40B4-BE49-F238E27FC236}">
                <a16:creationId xmlns:a16="http://schemas.microsoft.com/office/drawing/2014/main" id="{4D10FF3F-FDA0-47B5-A2FF-A5BDD2EA42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4191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9" name="Line 19">
            <a:extLst>
              <a:ext uri="{FF2B5EF4-FFF2-40B4-BE49-F238E27FC236}">
                <a16:creationId xmlns:a16="http://schemas.microsoft.com/office/drawing/2014/main" id="{C713D8DD-5EF6-4DC1-A87A-ADD88A127A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29400" y="4495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0" name="Line 20">
            <a:extLst>
              <a:ext uri="{FF2B5EF4-FFF2-40B4-BE49-F238E27FC236}">
                <a16:creationId xmlns:a16="http://schemas.microsoft.com/office/drawing/2014/main" id="{A316F027-34FE-464D-A8F0-6D2AAB812C2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5105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1" name="Line 21">
            <a:extLst>
              <a:ext uri="{FF2B5EF4-FFF2-40B4-BE49-F238E27FC236}">
                <a16:creationId xmlns:a16="http://schemas.microsoft.com/office/drawing/2014/main" id="{6702D05F-051B-4409-9AC8-EF52E245200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5105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2" name="Line 22">
            <a:extLst>
              <a:ext uri="{FF2B5EF4-FFF2-40B4-BE49-F238E27FC236}">
                <a16:creationId xmlns:a16="http://schemas.microsoft.com/office/drawing/2014/main" id="{E183AA44-AF12-463B-9DA5-D60020561E18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5105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3" name="Rectangle 23">
            <a:extLst>
              <a:ext uri="{FF2B5EF4-FFF2-40B4-BE49-F238E27FC236}">
                <a16:creationId xmlns:a16="http://schemas.microsoft.com/office/drawing/2014/main" id="{00104EA4-0713-4289-BFC5-F5280503C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3313" y="3940175"/>
            <a:ext cx="10826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1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Policy C</a:t>
            </a:r>
          </a:p>
        </p:txBody>
      </p:sp>
      <p:sp>
        <p:nvSpPr>
          <p:cNvPr id="10264" name="Rectangle 24">
            <a:extLst>
              <a:ext uri="{FF2B5EF4-FFF2-40B4-BE49-F238E27FC236}">
                <a16:creationId xmlns:a16="http://schemas.microsoft.com/office/drawing/2014/main" id="{0BEAA6D4-1286-4008-AAD1-C96FD3E0F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3313" y="3025775"/>
            <a:ext cx="10826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1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Policy A</a:t>
            </a:r>
          </a:p>
        </p:txBody>
      </p:sp>
      <p:sp>
        <p:nvSpPr>
          <p:cNvPr id="10265" name="Rectangle 25">
            <a:extLst>
              <a:ext uri="{FF2B5EF4-FFF2-40B4-BE49-F238E27FC236}">
                <a16:creationId xmlns:a16="http://schemas.microsoft.com/office/drawing/2014/main" id="{52C383C5-FA5F-44B0-BF85-66DEEEEDC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3313" y="3482975"/>
            <a:ext cx="10826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1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Policy B</a:t>
            </a:r>
          </a:p>
        </p:txBody>
      </p:sp>
      <p:sp>
        <p:nvSpPr>
          <p:cNvPr id="10266" name="Line 26">
            <a:extLst>
              <a:ext uri="{FF2B5EF4-FFF2-40B4-BE49-F238E27FC236}">
                <a16:creationId xmlns:a16="http://schemas.microsoft.com/office/drawing/2014/main" id="{1A73F612-89E8-4C6E-BDBE-5F909D0B3A1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4876800"/>
            <a:ext cx="35052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3C49E24-32CA-41F9-B191-03ACBDF5F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150" y="1911350"/>
            <a:ext cx="6235700" cy="5207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1267" name="Line 3">
            <a:extLst>
              <a:ext uri="{FF2B5EF4-FFF2-40B4-BE49-F238E27FC236}">
                <a16:creationId xmlns:a16="http://schemas.microsoft.com/office/drawing/2014/main" id="{AB947916-A861-4568-B722-51E97FA577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715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D471C098-9CB0-4F09-8BCF-6561DB254C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6781800" cy="1676400"/>
          </a:xfrm>
        </p:spPr>
        <p:txBody>
          <a:bodyPr/>
          <a:lstStyle/>
          <a:p>
            <a:pPr>
              <a:defRPr/>
            </a:pPr>
            <a:r>
              <a:rPr lang="en-US" altLang="en-US" b="1"/>
              <a:t>Impact on 	</a:t>
            </a:r>
            <a:br>
              <a:rPr lang="en-US" altLang="en-US" b="1"/>
            </a:br>
            <a:r>
              <a:rPr lang="en-US" altLang="en-US" b="1"/>
              <a:t>Expected Profitability</a:t>
            </a:r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8576B212-7DB1-4C38-BE39-BB4A67C0D3A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00050" y="2609850"/>
            <a:ext cx="3467100" cy="3619500"/>
          </a:xfrm>
          <a:ln w="38100" cap="flat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indent="0" algn="ctr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altLang="en-US" sz="2200" i="1">
                <a:effectLst>
                  <a:outerShdw blurRad="38100" dist="38100" dir="2700000" algn="tl">
                    <a:srgbClr val="C0C0C0"/>
                  </a:outerShdw>
                </a:effectLst>
              </a:rPr>
              <a:t>Return on Investment </a:t>
            </a:r>
            <a:r>
              <a:rPr lang="en-US" altLang="en-US" sz="2200"/>
              <a:t>=</a:t>
            </a:r>
          </a:p>
          <a:p>
            <a:pPr marL="0" indent="0" algn="ctr">
              <a:spcBef>
                <a:spcPct val="40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altLang="en-US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Net Profit</a:t>
            </a:r>
            <a:endParaRPr lang="en-US" altLang="en-US" sz="2200"/>
          </a:p>
          <a:p>
            <a:pPr marL="0" indent="0" algn="ctr">
              <a:spcBef>
                <a:spcPct val="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altLang="en-US" sz="2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Total Assets</a:t>
            </a:r>
            <a:endParaRPr lang="en-US" altLang="en-US" sz="2200"/>
          </a:p>
          <a:p>
            <a:pPr marL="0" indent="0" algn="ctr">
              <a:spcBef>
                <a:spcPct val="40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altLang="en-US" sz="2200"/>
              <a:t>Let </a:t>
            </a:r>
            <a:r>
              <a:rPr lang="en-US" altLang="en-US" sz="22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Current Assets </a:t>
            </a:r>
            <a:r>
              <a:rPr lang="en-US" altLang="en-US" sz="2200"/>
              <a:t>= (Cash + Rec. + Inv.)</a:t>
            </a:r>
          </a:p>
          <a:p>
            <a:pPr marL="0" indent="0" algn="ctr">
              <a:spcBef>
                <a:spcPct val="80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altLang="en-US" sz="2200" i="1">
                <a:effectLst>
                  <a:outerShdw blurRad="38100" dist="38100" dir="2700000" algn="tl">
                    <a:srgbClr val="C0C0C0"/>
                  </a:outerShdw>
                </a:effectLst>
              </a:rPr>
              <a:t>Return on Investment </a:t>
            </a:r>
            <a:r>
              <a:rPr lang="en-US" altLang="en-US" sz="2200"/>
              <a:t>= </a:t>
            </a:r>
          </a:p>
          <a:p>
            <a:pPr marL="0" indent="0" algn="ctr">
              <a:spcBef>
                <a:spcPct val="40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altLang="en-US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Net Profit</a:t>
            </a:r>
            <a:endParaRPr lang="en-US" altLang="en-US" sz="2200"/>
          </a:p>
          <a:p>
            <a:pPr marL="0" indent="0" algn="ctr">
              <a:spcBef>
                <a:spcPct val="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altLang="en-US" sz="22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Current </a:t>
            </a:r>
            <a:r>
              <a:rPr lang="en-US" altLang="en-US" sz="2200"/>
              <a:t>+ </a:t>
            </a:r>
            <a:r>
              <a:rPr lang="en-US" altLang="en-US" sz="2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Fixed Assets</a:t>
            </a:r>
          </a:p>
        </p:txBody>
      </p:sp>
      <p:sp>
        <p:nvSpPr>
          <p:cNvPr id="11270" name="Line 6">
            <a:extLst>
              <a:ext uri="{FF2B5EF4-FFF2-40B4-BE49-F238E27FC236}">
                <a16:creationId xmlns:a16="http://schemas.microsoft.com/office/drawing/2014/main" id="{10394E10-51AF-4B81-B0A7-06E34115114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715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AD374D6B-AD2A-4F67-BD06-493B2A8DC37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981200"/>
            <a:ext cx="7772400" cy="533400"/>
          </a:xfrm>
        </p:spPr>
        <p:txBody>
          <a:bodyPr/>
          <a:lstStyle/>
          <a:p>
            <a:pPr algn="ctr">
              <a:spcBef>
                <a:spcPct val="10000"/>
              </a:spcBef>
              <a:spcAft>
                <a:spcPct val="10000"/>
              </a:spcAft>
              <a:buFont typeface="Monotype Sorts"/>
              <a:buNone/>
            </a:pPr>
            <a:r>
              <a:rPr lang="en-US" altLang="en-US" sz="2400"/>
              <a:t>Optimal Amount (Level) of Current Assets</a:t>
            </a:r>
          </a:p>
        </p:txBody>
      </p:sp>
      <p:sp>
        <p:nvSpPr>
          <p:cNvPr id="11272" name="Line 8">
            <a:extLst>
              <a:ext uri="{FF2B5EF4-FFF2-40B4-BE49-F238E27FC236}">
                <a16:creationId xmlns:a16="http://schemas.microsoft.com/office/drawing/2014/main" id="{1BBE118C-9CA9-4DD4-BF2A-6B49AEB211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5800" y="5867400"/>
            <a:ext cx="411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9">
            <a:extLst>
              <a:ext uri="{FF2B5EF4-FFF2-40B4-BE49-F238E27FC236}">
                <a16:creationId xmlns:a16="http://schemas.microsoft.com/office/drawing/2014/main" id="{BCC089DE-C4CD-4E83-B42A-6C1E860588F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667000"/>
            <a:ext cx="0" cy="32004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Arc 10">
            <a:extLst>
              <a:ext uri="{FF2B5EF4-FFF2-40B4-BE49-F238E27FC236}">
                <a16:creationId xmlns:a16="http://schemas.microsoft.com/office/drawing/2014/main" id="{28DD729C-7644-49F0-BF68-8930653CC681}"/>
              </a:ext>
            </a:extLst>
          </p:cNvPr>
          <p:cNvSpPr>
            <a:spLocks/>
          </p:cNvSpPr>
          <p:nvPr/>
        </p:nvSpPr>
        <p:spPr bwMode="auto">
          <a:xfrm rot="10800000">
            <a:off x="4495800" y="3810000"/>
            <a:ext cx="3962400" cy="19812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rgbClr val="42B2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Arc 11">
            <a:extLst>
              <a:ext uri="{FF2B5EF4-FFF2-40B4-BE49-F238E27FC236}">
                <a16:creationId xmlns:a16="http://schemas.microsoft.com/office/drawing/2014/main" id="{1BAFFD58-52DA-4FD6-B201-A1B0949C03CD}"/>
              </a:ext>
            </a:extLst>
          </p:cNvPr>
          <p:cNvSpPr>
            <a:spLocks/>
          </p:cNvSpPr>
          <p:nvPr/>
        </p:nvSpPr>
        <p:spPr bwMode="auto">
          <a:xfrm rot="10800000">
            <a:off x="4495800" y="3352800"/>
            <a:ext cx="3962400" cy="24384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Arc 12">
            <a:extLst>
              <a:ext uri="{FF2B5EF4-FFF2-40B4-BE49-F238E27FC236}">
                <a16:creationId xmlns:a16="http://schemas.microsoft.com/office/drawing/2014/main" id="{9AC612AE-DD3A-4A80-BBB7-7D00A59A8B48}"/>
              </a:ext>
            </a:extLst>
          </p:cNvPr>
          <p:cNvSpPr>
            <a:spLocks/>
          </p:cNvSpPr>
          <p:nvPr/>
        </p:nvSpPr>
        <p:spPr bwMode="auto">
          <a:xfrm rot="10800000">
            <a:off x="4495800" y="4267200"/>
            <a:ext cx="3962400" cy="15240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Rectangle 13">
            <a:extLst>
              <a:ext uri="{FF2B5EF4-FFF2-40B4-BE49-F238E27FC236}">
                <a16:creationId xmlns:a16="http://schemas.microsoft.com/office/drawing/2014/main" id="{47780B04-6886-492D-B763-8675C3D64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9113" y="5921375"/>
            <a:ext cx="45624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0                       25,000                      50,000</a:t>
            </a:r>
          </a:p>
        </p:txBody>
      </p:sp>
      <p:sp>
        <p:nvSpPr>
          <p:cNvPr id="11278" name="Rectangle 14">
            <a:extLst>
              <a:ext uri="{FF2B5EF4-FFF2-40B4-BE49-F238E27FC236}">
                <a16:creationId xmlns:a16="http://schemas.microsoft.com/office/drawing/2014/main" id="{B81C304E-4B04-4C74-8E37-555F36AF83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913" y="6149975"/>
            <a:ext cx="18827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OUTPUT (units)</a:t>
            </a:r>
          </a:p>
        </p:txBody>
      </p:sp>
      <p:sp>
        <p:nvSpPr>
          <p:cNvPr id="11279" name="Rectangle 15">
            <a:extLst>
              <a:ext uri="{FF2B5EF4-FFF2-40B4-BE49-F238E27FC236}">
                <a16:creationId xmlns:a16="http://schemas.microsoft.com/office/drawing/2014/main" id="{237F934D-A3FB-4A7C-B8CE-39115C2349E6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3180556" y="4021932"/>
            <a:ext cx="20859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ASSET LEVEL ($)</a:t>
            </a:r>
          </a:p>
        </p:txBody>
      </p:sp>
      <p:sp>
        <p:nvSpPr>
          <p:cNvPr id="11280" name="Rectangle 16">
            <a:extLst>
              <a:ext uri="{FF2B5EF4-FFF2-40B4-BE49-F238E27FC236}">
                <a16:creationId xmlns:a16="http://schemas.microsoft.com/office/drawing/2014/main" id="{BFA265BC-FEDC-458F-8940-5A3998747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8313" y="4778375"/>
            <a:ext cx="18192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Current Assets</a:t>
            </a:r>
          </a:p>
        </p:txBody>
      </p:sp>
      <p:sp>
        <p:nvSpPr>
          <p:cNvPr id="11281" name="Line 17">
            <a:extLst>
              <a:ext uri="{FF2B5EF4-FFF2-40B4-BE49-F238E27FC236}">
                <a16:creationId xmlns:a16="http://schemas.microsoft.com/office/drawing/2014/main" id="{72441EC1-8CD9-4641-A44D-432481CA89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39624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Line 18">
            <a:extLst>
              <a:ext uri="{FF2B5EF4-FFF2-40B4-BE49-F238E27FC236}">
                <a16:creationId xmlns:a16="http://schemas.microsoft.com/office/drawing/2014/main" id="{6A7FDF9D-F95C-4D00-89FF-5B9762117D0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4191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Line 19">
            <a:extLst>
              <a:ext uri="{FF2B5EF4-FFF2-40B4-BE49-F238E27FC236}">
                <a16:creationId xmlns:a16="http://schemas.microsoft.com/office/drawing/2014/main" id="{3D42362A-0C77-4F66-9169-307F46E42E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29400" y="4495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Line 20">
            <a:extLst>
              <a:ext uri="{FF2B5EF4-FFF2-40B4-BE49-F238E27FC236}">
                <a16:creationId xmlns:a16="http://schemas.microsoft.com/office/drawing/2014/main" id="{3D3160F2-5EB4-4DE5-8994-F4811B8524D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5105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5" name="Line 21">
            <a:extLst>
              <a:ext uri="{FF2B5EF4-FFF2-40B4-BE49-F238E27FC236}">
                <a16:creationId xmlns:a16="http://schemas.microsoft.com/office/drawing/2014/main" id="{54CD8FA9-18A9-42A4-9003-CB0B34A4D67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5105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6" name="Line 22">
            <a:extLst>
              <a:ext uri="{FF2B5EF4-FFF2-40B4-BE49-F238E27FC236}">
                <a16:creationId xmlns:a16="http://schemas.microsoft.com/office/drawing/2014/main" id="{0AF9DA7C-72DF-460F-AE60-B8895D5060E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5105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7" name="Rectangle 23">
            <a:extLst>
              <a:ext uri="{FF2B5EF4-FFF2-40B4-BE49-F238E27FC236}">
                <a16:creationId xmlns:a16="http://schemas.microsoft.com/office/drawing/2014/main" id="{9247BFBE-831C-4389-8DAE-D45277A5B3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3313" y="3940175"/>
            <a:ext cx="10826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1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Policy C</a:t>
            </a:r>
          </a:p>
        </p:txBody>
      </p:sp>
      <p:sp>
        <p:nvSpPr>
          <p:cNvPr id="11288" name="Rectangle 24">
            <a:extLst>
              <a:ext uri="{FF2B5EF4-FFF2-40B4-BE49-F238E27FC236}">
                <a16:creationId xmlns:a16="http://schemas.microsoft.com/office/drawing/2014/main" id="{15633F8F-ED63-4509-9F83-679E5A0BD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3313" y="3025775"/>
            <a:ext cx="10826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1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Policy A</a:t>
            </a:r>
          </a:p>
        </p:txBody>
      </p:sp>
      <p:sp>
        <p:nvSpPr>
          <p:cNvPr id="11289" name="Rectangle 25">
            <a:extLst>
              <a:ext uri="{FF2B5EF4-FFF2-40B4-BE49-F238E27FC236}">
                <a16:creationId xmlns:a16="http://schemas.microsoft.com/office/drawing/2014/main" id="{6988B71F-48A2-4946-9738-BB406D43E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3313" y="3482975"/>
            <a:ext cx="10826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1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Policy B</a:t>
            </a:r>
          </a:p>
        </p:txBody>
      </p:sp>
      <p:sp>
        <p:nvSpPr>
          <p:cNvPr id="11290" name="Line 26">
            <a:extLst>
              <a:ext uri="{FF2B5EF4-FFF2-40B4-BE49-F238E27FC236}">
                <a16:creationId xmlns:a16="http://schemas.microsoft.com/office/drawing/2014/main" id="{F2B3DCAF-9481-4535-B5B7-0AEA8444649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4724400"/>
            <a:ext cx="35052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1" name="Line 27">
            <a:extLst>
              <a:ext uri="{FF2B5EF4-FFF2-40B4-BE49-F238E27FC236}">
                <a16:creationId xmlns:a16="http://schemas.microsoft.com/office/drawing/2014/main" id="{C5B4BC2B-F2DB-4CDD-A5F5-3CAF0176A7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3886200"/>
            <a:ext cx="35052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2" name="Line 28">
            <a:extLst>
              <a:ext uri="{FF2B5EF4-FFF2-40B4-BE49-F238E27FC236}">
                <a16:creationId xmlns:a16="http://schemas.microsoft.com/office/drawing/2014/main" id="{5B7C2180-781C-4617-86E3-6E0B7FFE2DB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5715000"/>
            <a:ext cx="304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3" name="Line 29">
            <a:extLst>
              <a:ext uri="{FF2B5EF4-FFF2-40B4-BE49-F238E27FC236}">
                <a16:creationId xmlns:a16="http://schemas.microsoft.com/office/drawing/2014/main" id="{91DCE165-2FBB-48E7-939C-9F3035AF676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35052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11E643D-87C9-4395-BFDC-14FBE30D1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150" y="1911350"/>
            <a:ext cx="6235700" cy="5207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2291" name="Line 3">
            <a:extLst>
              <a:ext uri="{FF2B5EF4-FFF2-40B4-BE49-F238E27FC236}">
                <a16:creationId xmlns:a16="http://schemas.microsoft.com/office/drawing/2014/main" id="{7EEB36D8-D7EF-4AB6-8A08-54C518F60E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1671638"/>
            <a:ext cx="5770563" cy="4762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E57D9506-BE41-4E9B-8FEA-759DC347BC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6781800" cy="1676400"/>
          </a:xfrm>
        </p:spPr>
        <p:txBody>
          <a:bodyPr/>
          <a:lstStyle/>
          <a:p>
            <a:pPr>
              <a:defRPr/>
            </a:pPr>
            <a:r>
              <a:rPr lang="en-US" altLang="en-US" b="1"/>
              <a:t>Impact on 	</a:t>
            </a:r>
            <a:br>
              <a:rPr lang="en-US" altLang="en-US" b="1"/>
            </a:br>
            <a:r>
              <a:rPr lang="en-US" altLang="en-US" b="1"/>
              <a:t>Expected Profitability</a:t>
            </a: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1071D7B4-ACE4-41DC-A004-4C220995DD6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00050" y="2609850"/>
            <a:ext cx="3467100" cy="3771900"/>
          </a:xfrm>
          <a:ln w="38100" cap="flat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indent="0" algn="ctr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altLang="en-US" sz="2400" u="sng"/>
              <a:t>Profitability Analysis</a:t>
            </a:r>
          </a:p>
          <a:p>
            <a:pPr marL="0" indent="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altLang="en-US" sz="2400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Policy</a:t>
            </a:r>
            <a:r>
              <a:rPr lang="en-US" altLang="en-US" sz="2400" i="1">
                <a:effectLst>
                  <a:outerShdw blurRad="38100" dist="38100" dir="2700000" algn="tl">
                    <a:srgbClr val="C0C0C0"/>
                  </a:outerShdw>
                </a:effectLst>
              </a:rPr>
              <a:t>	       </a:t>
            </a:r>
            <a:r>
              <a:rPr lang="en-US" altLang="en-US" sz="2400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Profitability</a:t>
            </a:r>
            <a:endParaRPr lang="en-US" altLang="en-US" sz="2400"/>
          </a:p>
          <a:p>
            <a:pPr marL="0" indent="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alt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A		Low</a:t>
            </a:r>
          </a:p>
          <a:p>
            <a:pPr marL="0" indent="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altLang="en-US" sz="24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B		Average</a:t>
            </a:r>
          </a:p>
          <a:p>
            <a:pPr marL="0" indent="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alt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C		High</a:t>
            </a:r>
            <a:endParaRPr lang="en-US" altLang="en-US" sz="2400">
              <a:solidFill>
                <a:schemeClr val="tx2"/>
              </a:solidFill>
            </a:endParaRPr>
          </a:p>
          <a:p>
            <a:pPr marL="0" indent="0" algn="ctr">
              <a:spcBef>
                <a:spcPct val="3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altLang="en-US" sz="2200"/>
              <a:t>As current asset levels decline, total assets will decline and the ROI will rise.</a:t>
            </a:r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33829528-63A5-4DDE-B110-57AA98B05E2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981200"/>
            <a:ext cx="7772400" cy="533400"/>
          </a:xfrm>
        </p:spPr>
        <p:txBody>
          <a:bodyPr/>
          <a:lstStyle/>
          <a:p>
            <a:pPr algn="ctr">
              <a:spcBef>
                <a:spcPct val="10000"/>
              </a:spcBef>
              <a:spcAft>
                <a:spcPct val="10000"/>
              </a:spcAft>
              <a:buFont typeface="Monotype Sorts"/>
              <a:buNone/>
            </a:pPr>
            <a:r>
              <a:rPr lang="en-US" altLang="en-US" sz="2400"/>
              <a:t>Optimal Amount (Level) of Current Assets</a:t>
            </a:r>
          </a:p>
        </p:txBody>
      </p:sp>
      <p:sp>
        <p:nvSpPr>
          <p:cNvPr id="12295" name="Line 7">
            <a:extLst>
              <a:ext uri="{FF2B5EF4-FFF2-40B4-BE49-F238E27FC236}">
                <a16:creationId xmlns:a16="http://schemas.microsoft.com/office/drawing/2014/main" id="{94942779-2EF9-438A-851E-C4CD6700092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5800" y="5867400"/>
            <a:ext cx="411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Line 8">
            <a:extLst>
              <a:ext uri="{FF2B5EF4-FFF2-40B4-BE49-F238E27FC236}">
                <a16:creationId xmlns:a16="http://schemas.microsoft.com/office/drawing/2014/main" id="{A3580070-D30F-4A13-8165-AC844434D37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667000"/>
            <a:ext cx="0" cy="32004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Arc 9">
            <a:extLst>
              <a:ext uri="{FF2B5EF4-FFF2-40B4-BE49-F238E27FC236}">
                <a16:creationId xmlns:a16="http://schemas.microsoft.com/office/drawing/2014/main" id="{8290FB8F-9915-4DAA-84FA-23E9528894FF}"/>
              </a:ext>
            </a:extLst>
          </p:cNvPr>
          <p:cNvSpPr>
            <a:spLocks/>
          </p:cNvSpPr>
          <p:nvPr/>
        </p:nvSpPr>
        <p:spPr bwMode="auto">
          <a:xfrm rot="10800000">
            <a:off x="4495800" y="3810000"/>
            <a:ext cx="3962400" cy="19812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rgbClr val="42B2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Arc 10">
            <a:extLst>
              <a:ext uri="{FF2B5EF4-FFF2-40B4-BE49-F238E27FC236}">
                <a16:creationId xmlns:a16="http://schemas.microsoft.com/office/drawing/2014/main" id="{AC85D03F-1935-41B5-8468-91921EA10703}"/>
              </a:ext>
            </a:extLst>
          </p:cNvPr>
          <p:cNvSpPr>
            <a:spLocks/>
          </p:cNvSpPr>
          <p:nvPr/>
        </p:nvSpPr>
        <p:spPr bwMode="auto">
          <a:xfrm rot="10800000">
            <a:off x="4495800" y="3352800"/>
            <a:ext cx="3962400" cy="24384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Arc 11">
            <a:extLst>
              <a:ext uri="{FF2B5EF4-FFF2-40B4-BE49-F238E27FC236}">
                <a16:creationId xmlns:a16="http://schemas.microsoft.com/office/drawing/2014/main" id="{EC76CC73-2CA9-4F5F-AAEB-42ED3650D726}"/>
              </a:ext>
            </a:extLst>
          </p:cNvPr>
          <p:cNvSpPr>
            <a:spLocks/>
          </p:cNvSpPr>
          <p:nvPr/>
        </p:nvSpPr>
        <p:spPr bwMode="auto">
          <a:xfrm rot="10800000">
            <a:off x="4495800" y="4267200"/>
            <a:ext cx="3962400" cy="15240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Rectangle 12">
            <a:extLst>
              <a:ext uri="{FF2B5EF4-FFF2-40B4-BE49-F238E27FC236}">
                <a16:creationId xmlns:a16="http://schemas.microsoft.com/office/drawing/2014/main" id="{849714D6-AF78-4D0C-9D18-2EE758A04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9113" y="5921375"/>
            <a:ext cx="45624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0                       25,000                      50,000</a:t>
            </a:r>
          </a:p>
        </p:txBody>
      </p:sp>
      <p:sp>
        <p:nvSpPr>
          <p:cNvPr id="12301" name="Rectangle 13">
            <a:extLst>
              <a:ext uri="{FF2B5EF4-FFF2-40B4-BE49-F238E27FC236}">
                <a16:creationId xmlns:a16="http://schemas.microsoft.com/office/drawing/2014/main" id="{9ACDF58D-3759-4A6E-8C44-2AB03DFEE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913" y="6149975"/>
            <a:ext cx="18827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OUTPUT (units)</a:t>
            </a:r>
          </a:p>
        </p:txBody>
      </p:sp>
      <p:sp>
        <p:nvSpPr>
          <p:cNvPr id="12302" name="Rectangle 14">
            <a:extLst>
              <a:ext uri="{FF2B5EF4-FFF2-40B4-BE49-F238E27FC236}">
                <a16:creationId xmlns:a16="http://schemas.microsoft.com/office/drawing/2014/main" id="{2047B005-BE01-46F1-B3F4-9ED433395484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3180556" y="4021932"/>
            <a:ext cx="20859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ASSET LEVEL ($)</a:t>
            </a:r>
          </a:p>
        </p:txBody>
      </p:sp>
      <p:sp>
        <p:nvSpPr>
          <p:cNvPr id="12303" name="Rectangle 15">
            <a:extLst>
              <a:ext uri="{FF2B5EF4-FFF2-40B4-BE49-F238E27FC236}">
                <a16:creationId xmlns:a16="http://schemas.microsoft.com/office/drawing/2014/main" id="{51F85B23-6CB3-4E29-861E-AA140BFED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8313" y="4778375"/>
            <a:ext cx="18192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Current Assets</a:t>
            </a:r>
          </a:p>
        </p:txBody>
      </p:sp>
      <p:sp>
        <p:nvSpPr>
          <p:cNvPr id="12304" name="Line 16">
            <a:extLst>
              <a:ext uri="{FF2B5EF4-FFF2-40B4-BE49-F238E27FC236}">
                <a16:creationId xmlns:a16="http://schemas.microsoft.com/office/drawing/2014/main" id="{1E27CDA7-95EC-41C6-A953-A588DC7153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39624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Line 17">
            <a:extLst>
              <a:ext uri="{FF2B5EF4-FFF2-40B4-BE49-F238E27FC236}">
                <a16:creationId xmlns:a16="http://schemas.microsoft.com/office/drawing/2014/main" id="{559BBABF-AAC2-4617-9896-1D979EFA34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4191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18">
            <a:extLst>
              <a:ext uri="{FF2B5EF4-FFF2-40B4-BE49-F238E27FC236}">
                <a16:creationId xmlns:a16="http://schemas.microsoft.com/office/drawing/2014/main" id="{4C5DFACF-8E2C-4E24-AAAC-16EFFE6CA7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29400" y="4495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Line 19">
            <a:extLst>
              <a:ext uri="{FF2B5EF4-FFF2-40B4-BE49-F238E27FC236}">
                <a16:creationId xmlns:a16="http://schemas.microsoft.com/office/drawing/2014/main" id="{A3A727B5-945D-466A-833C-CE048A15DC8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5105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8" name="Line 20">
            <a:extLst>
              <a:ext uri="{FF2B5EF4-FFF2-40B4-BE49-F238E27FC236}">
                <a16:creationId xmlns:a16="http://schemas.microsoft.com/office/drawing/2014/main" id="{F9BDA8C4-CCCA-495D-8EA4-D8C6D5BBE9D4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5105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9" name="Line 21">
            <a:extLst>
              <a:ext uri="{FF2B5EF4-FFF2-40B4-BE49-F238E27FC236}">
                <a16:creationId xmlns:a16="http://schemas.microsoft.com/office/drawing/2014/main" id="{D16E0D61-531C-4951-B747-9401D70E027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5105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0" name="Rectangle 22">
            <a:extLst>
              <a:ext uri="{FF2B5EF4-FFF2-40B4-BE49-F238E27FC236}">
                <a16:creationId xmlns:a16="http://schemas.microsoft.com/office/drawing/2014/main" id="{B9FEA34B-A277-40AF-94FE-93E209296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3313" y="3940175"/>
            <a:ext cx="10826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1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Policy C</a:t>
            </a:r>
          </a:p>
        </p:txBody>
      </p:sp>
      <p:sp>
        <p:nvSpPr>
          <p:cNvPr id="12311" name="Rectangle 23">
            <a:extLst>
              <a:ext uri="{FF2B5EF4-FFF2-40B4-BE49-F238E27FC236}">
                <a16:creationId xmlns:a16="http://schemas.microsoft.com/office/drawing/2014/main" id="{B3F0C250-8514-4A03-93B6-50C843FC7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3313" y="3025775"/>
            <a:ext cx="10826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1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Policy A</a:t>
            </a:r>
          </a:p>
        </p:txBody>
      </p:sp>
      <p:sp>
        <p:nvSpPr>
          <p:cNvPr id="12312" name="Rectangle 24">
            <a:extLst>
              <a:ext uri="{FF2B5EF4-FFF2-40B4-BE49-F238E27FC236}">
                <a16:creationId xmlns:a16="http://schemas.microsoft.com/office/drawing/2014/main" id="{5DCFCF74-C827-42BF-85BF-EA691BC77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3313" y="3482975"/>
            <a:ext cx="10826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1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Policy B</a:t>
            </a:r>
          </a:p>
        </p:txBody>
      </p:sp>
      <p:sp>
        <p:nvSpPr>
          <p:cNvPr id="12313" name="Line 25">
            <a:extLst>
              <a:ext uri="{FF2B5EF4-FFF2-40B4-BE49-F238E27FC236}">
                <a16:creationId xmlns:a16="http://schemas.microsoft.com/office/drawing/2014/main" id="{B6F389D7-43F7-4C6A-833D-40BAEE04CC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4876800"/>
            <a:ext cx="35052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4" name="Line 26">
            <a:extLst>
              <a:ext uri="{FF2B5EF4-FFF2-40B4-BE49-F238E27FC236}">
                <a16:creationId xmlns:a16="http://schemas.microsoft.com/office/drawing/2014/main" id="{226BBCE6-820F-4EE9-B1F1-BA76ABD07E3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2763" y="1595438"/>
            <a:ext cx="5745162" cy="4762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FA7D9502-0F91-494F-B85E-3F84D3826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150" y="1911350"/>
            <a:ext cx="6235700" cy="5207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3315" name="Line 3">
            <a:extLst>
              <a:ext uri="{FF2B5EF4-FFF2-40B4-BE49-F238E27FC236}">
                <a16:creationId xmlns:a16="http://schemas.microsoft.com/office/drawing/2014/main" id="{87FEFA2C-1483-47C2-8579-AD3946EC57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038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09980D07-E868-4875-9EB5-D938579863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6781800" cy="1219200"/>
          </a:xfrm>
        </p:spPr>
        <p:txBody>
          <a:bodyPr/>
          <a:lstStyle/>
          <a:p>
            <a:pPr>
              <a:defRPr/>
            </a:pPr>
            <a:r>
              <a:rPr lang="en-US" altLang="en-US" b="1"/>
              <a:t>Impact on Risk</a:t>
            </a: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807BEE09-BF8B-4FE5-96E8-8C8B653D943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00050" y="2609850"/>
            <a:ext cx="3467100" cy="3771900"/>
          </a:xfrm>
          <a:ln w="38100" cap="flat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Char char="u"/>
              <a:defRPr/>
            </a:pPr>
            <a:r>
              <a:rPr lang="en-US" altLang="en-US" sz="2000" u="sng"/>
              <a:t>Decreasing cash </a:t>
            </a:r>
            <a:r>
              <a:rPr lang="en-US" altLang="en-US" sz="2000"/>
              <a:t>reduces the firm’s ability to meet its financial obligations.  </a:t>
            </a:r>
            <a:r>
              <a:rPr lang="en-US" altLang="en-US" sz="2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More risk!</a:t>
            </a:r>
            <a:endParaRPr lang="en-US" altLang="en-US" sz="2000"/>
          </a:p>
          <a:p>
            <a:pPr marL="228600" indent="-22860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Char char="u"/>
              <a:defRPr/>
            </a:pPr>
            <a:r>
              <a:rPr lang="en-US" altLang="en-US" sz="2000"/>
              <a:t>Stricter credit policies </a:t>
            </a:r>
            <a:r>
              <a:rPr lang="en-US" altLang="en-US" sz="2000" u="sng"/>
              <a:t>reduce receivables</a:t>
            </a:r>
            <a:r>
              <a:rPr lang="en-US" altLang="en-US" sz="2000"/>
              <a:t> and possibly lose sales and customers.  </a:t>
            </a:r>
            <a:r>
              <a:rPr lang="en-US" altLang="en-US" sz="2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More risk!</a:t>
            </a:r>
            <a:endParaRPr lang="en-US" altLang="en-US" sz="2000"/>
          </a:p>
          <a:p>
            <a:pPr marL="228600" indent="-22860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Char char="u"/>
              <a:defRPr/>
            </a:pPr>
            <a:r>
              <a:rPr lang="en-US" altLang="en-US" sz="2000" u="sng"/>
              <a:t>Lower inventory levels </a:t>
            </a:r>
            <a:r>
              <a:rPr lang="en-US" altLang="en-US" sz="2000"/>
              <a:t>increase stockouts and lost sales.  </a:t>
            </a:r>
            <a:r>
              <a:rPr lang="en-US" altLang="en-US" sz="2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More risk!</a:t>
            </a:r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AE08E138-EA6F-406B-BC09-9E306D705029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981200"/>
            <a:ext cx="7772400" cy="533400"/>
          </a:xfrm>
        </p:spPr>
        <p:txBody>
          <a:bodyPr/>
          <a:lstStyle/>
          <a:p>
            <a:pPr algn="ctr">
              <a:spcBef>
                <a:spcPct val="10000"/>
              </a:spcBef>
              <a:spcAft>
                <a:spcPct val="10000"/>
              </a:spcAft>
              <a:buFont typeface="Monotype Sorts"/>
              <a:buNone/>
            </a:pPr>
            <a:r>
              <a:rPr lang="en-US" altLang="en-US" sz="2400"/>
              <a:t>Optimal Amount (Level) of Current Assets</a:t>
            </a:r>
          </a:p>
        </p:txBody>
      </p:sp>
      <p:sp>
        <p:nvSpPr>
          <p:cNvPr id="13319" name="Line 7">
            <a:extLst>
              <a:ext uri="{FF2B5EF4-FFF2-40B4-BE49-F238E27FC236}">
                <a16:creationId xmlns:a16="http://schemas.microsoft.com/office/drawing/2014/main" id="{E87C3C7D-E9F8-4813-96EF-81E739220C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5800" y="5867400"/>
            <a:ext cx="411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Line 8">
            <a:extLst>
              <a:ext uri="{FF2B5EF4-FFF2-40B4-BE49-F238E27FC236}">
                <a16:creationId xmlns:a16="http://schemas.microsoft.com/office/drawing/2014/main" id="{13DE24D7-7F90-4B7E-B3BE-2D272252DFD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667000"/>
            <a:ext cx="0" cy="32004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Arc 9">
            <a:extLst>
              <a:ext uri="{FF2B5EF4-FFF2-40B4-BE49-F238E27FC236}">
                <a16:creationId xmlns:a16="http://schemas.microsoft.com/office/drawing/2014/main" id="{9999D15B-AC56-43A9-BAEE-97C2F31872CF}"/>
              </a:ext>
            </a:extLst>
          </p:cNvPr>
          <p:cNvSpPr>
            <a:spLocks/>
          </p:cNvSpPr>
          <p:nvPr/>
        </p:nvSpPr>
        <p:spPr bwMode="auto">
          <a:xfrm rot="10800000">
            <a:off x="4495800" y="3810000"/>
            <a:ext cx="3962400" cy="19812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rgbClr val="42B2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Arc 10">
            <a:extLst>
              <a:ext uri="{FF2B5EF4-FFF2-40B4-BE49-F238E27FC236}">
                <a16:creationId xmlns:a16="http://schemas.microsoft.com/office/drawing/2014/main" id="{22C22A44-61CD-4F8D-95CC-209B07E28A65}"/>
              </a:ext>
            </a:extLst>
          </p:cNvPr>
          <p:cNvSpPr>
            <a:spLocks/>
          </p:cNvSpPr>
          <p:nvPr/>
        </p:nvSpPr>
        <p:spPr bwMode="auto">
          <a:xfrm rot="10800000">
            <a:off x="4495800" y="3352800"/>
            <a:ext cx="3962400" cy="24384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Arc 11">
            <a:extLst>
              <a:ext uri="{FF2B5EF4-FFF2-40B4-BE49-F238E27FC236}">
                <a16:creationId xmlns:a16="http://schemas.microsoft.com/office/drawing/2014/main" id="{06980454-F4F9-4FE6-860F-EE35B6FD0A3B}"/>
              </a:ext>
            </a:extLst>
          </p:cNvPr>
          <p:cNvSpPr>
            <a:spLocks/>
          </p:cNvSpPr>
          <p:nvPr/>
        </p:nvSpPr>
        <p:spPr bwMode="auto">
          <a:xfrm rot="10800000">
            <a:off x="4495800" y="4267200"/>
            <a:ext cx="3962400" cy="15240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Rectangle 12">
            <a:extLst>
              <a:ext uri="{FF2B5EF4-FFF2-40B4-BE49-F238E27FC236}">
                <a16:creationId xmlns:a16="http://schemas.microsoft.com/office/drawing/2014/main" id="{8B6C67F5-1795-47EF-B444-F0BDBD52E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9113" y="5921375"/>
            <a:ext cx="45624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0                       25,000                      50,000</a:t>
            </a:r>
          </a:p>
        </p:txBody>
      </p:sp>
      <p:sp>
        <p:nvSpPr>
          <p:cNvPr id="13325" name="Rectangle 13">
            <a:extLst>
              <a:ext uri="{FF2B5EF4-FFF2-40B4-BE49-F238E27FC236}">
                <a16:creationId xmlns:a16="http://schemas.microsoft.com/office/drawing/2014/main" id="{C4049820-77C1-48B0-81BF-8B589D2DC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913" y="6149975"/>
            <a:ext cx="18827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OUTPUT (units)</a:t>
            </a:r>
          </a:p>
        </p:txBody>
      </p:sp>
      <p:sp>
        <p:nvSpPr>
          <p:cNvPr id="13326" name="Rectangle 14">
            <a:extLst>
              <a:ext uri="{FF2B5EF4-FFF2-40B4-BE49-F238E27FC236}">
                <a16:creationId xmlns:a16="http://schemas.microsoft.com/office/drawing/2014/main" id="{10062BF6-E73C-40F7-B122-5E92817B7745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3180556" y="4021932"/>
            <a:ext cx="20859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ASSET LEVEL ($)</a:t>
            </a:r>
          </a:p>
        </p:txBody>
      </p:sp>
      <p:sp>
        <p:nvSpPr>
          <p:cNvPr id="13327" name="Rectangle 15">
            <a:extLst>
              <a:ext uri="{FF2B5EF4-FFF2-40B4-BE49-F238E27FC236}">
                <a16:creationId xmlns:a16="http://schemas.microsoft.com/office/drawing/2014/main" id="{28D07D69-B977-4383-A23D-3DEAA085A8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8313" y="4778375"/>
            <a:ext cx="18192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Current Assets</a:t>
            </a:r>
          </a:p>
        </p:txBody>
      </p:sp>
      <p:sp>
        <p:nvSpPr>
          <p:cNvPr id="13328" name="Line 16">
            <a:extLst>
              <a:ext uri="{FF2B5EF4-FFF2-40B4-BE49-F238E27FC236}">
                <a16:creationId xmlns:a16="http://schemas.microsoft.com/office/drawing/2014/main" id="{440704B7-2DF9-4213-B550-E5A9CC9EB5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39624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Line 17">
            <a:extLst>
              <a:ext uri="{FF2B5EF4-FFF2-40B4-BE49-F238E27FC236}">
                <a16:creationId xmlns:a16="http://schemas.microsoft.com/office/drawing/2014/main" id="{07145971-265F-46DF-B3A5-4E3985E295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4191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0" name="Line 18">
            <a:extLst>
              <a:ext uri="{FF2B5EF4-FFF2-40B4-BE49-F238E27FC236}">
                <a16:creationId xmlns:a16="http://schemas.microsoft.com/office/drawing/2014/main" id="{70598A43-245B-4137-B2FE-1193B80A4D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29400" y="4495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1" name="Line 19">
            <a:extLst>
              <a:ext uri="{FF2B5EF4-FFF2-40B4-BE49-F238E27FC236}">
                <a16:creationId xmlns:a16="http://schemas.microsoft.com/office/drawing/2014/main" id="{D01C1D8A-CAA8-43F4-9C99-AC15CF52BDE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5105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2" name="Line 20">
            <a:extLst>
              <a:ext uri="{FF2B5EF4-FFF2-40B4-BE49-F238E27FC236}">
                <a16:creationId xmlns:a16="http://schemas.microsoft.com/office/drawing/2014/main" id="{C5076ACD-35DA-4D1A-8899-E64125086FA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5105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3" name="Line 21">
            <a:extLst>
              <a:ext uri="{FF2B5EF4-FFF2-40B4-BE49-F238E27FC236}">
                <a16:creationId xmlns:a16="http://schemas.microsoft.com/office/drawing/2014/main" id="{9EBCAFF9-5011-43B4-BD51-D3341734ABB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5105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4" name="Rectangle 22">
            <a:extLst>
              <a:ext uri="{FF2B5EF4-FFF2-40B4-BE49-F238E27FC236}">
                <a16:creationId xmlns:a16="http://schemas.microsoft.com/office/drawing/2014/main" id="{60E057D0-9C1E-4BB2-AD2F-3D7C8B3B3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3313" y="3940175"/>
            <a:ext cx="10826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1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Policy C</a:t>
            </a:r>
          </a:p>
        </p:txBody>
      </p:sp>
      <p:sp>
        <p:nvSpPr>
          <p:cNvPr id="13335" name="Rectangle 23">
            <a:extLst>
              <a:ext uri="{FF2B5EF4-FFF2-40B4-BE49-F238E27FC236}">
                <a16:creationId xmlns:a16="http://schemas.microsoft.com/office/drawing/2014/main" id="{E0749CCD-97BB-4087-AE93-A428A0A43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3313" y="3025775"/>
            <a:ext cx="10826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1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Policy A</a:t>
            </a:r>
          </a:p>
        </p:txBody>
      </p:sp>
      <p:sp>
        <p:nvSpPr>
          <p:cNvPr id="13336" name="Rectangle 24">
            <a:extLst>
              <a:ext uri="{FF2B5EF4-FFF2-40B4-BE49-F238E27FC236}">
                <a16:creationId xmlns:a16="http://schemas.microsoft.com/office/drawing/2014/main" id="{CC72D25C-FC55-4D3E-81DF-9FEB36CCF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3313" y="3482975"/>
            <a:ext cx="10826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1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Policy B</a:t>
            </a:r>
          </a:p>
        </p:txBody>
      </p:sp>
      <p:sp>
        <p:nvSpPr>
          <p:cNvPr id="13337" name="Line 25">
            <a:extLst>
              <a:ext uri="{FF2B5EF4-FFF2-40B4-BE49-F238E27FC236}">
                <a16:creationId xmlns:a16="http://schemas.microsoft.com/office/drawing/2014/main" id="{C542FD23-5BA2-48C1-B72D-A0097A44FC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2763" y="1595438"/>
            <a:ext cx="4008437" cy="4762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8" name="Line 26">
            <a:extLst>
              <a:ext uri="{FF2B5EF4-FFF2-40B4-BE49-F238E27FC236}">
                <a16:creationId xmlns:a16="http://schemas.microsoft.com/office/drawing/2014/main" id="{633F6586-7129-4C18-B7A1-7565B710D82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3924300"/>
            <a:ext cx="35052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9" name="Line 27">
            <a:extLst>
              <a:ext uri="{FF2B5EF4-FFF2-40B4-BE49-F238E27FC236}">
                <a16:creationId xmlns:a16="http://schemas.microsoft.com/office/drawing/2014/main" id="{E8AEC71F-6006-4A0B-BADE-6EDD472089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5207000"/>
            <a:ext cx="35052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winkles">
  <a:themeElements>
    <a:clrScheme name="">
      <a:dk1>
        <a:srgbClr val="003530"/>
      </a:dk1>
      <a:lt1>
        <a:srgbClr val="FFFFFF"/>
      </a:lt1>
      <a:dk2>
        <a:srgbClr val="114FFB"/>
      </a:dk2>
      <a:lt2>
        <a:srgbClr val="CECECE"/>
      </a:lt2>
      <a:accent1>
        <a:srgbClr val="FAFD00"/>
      </a:accent1>
      <a:accent2>
        <a:srgbClr val="FFA27C"/>
      </a:accent2>
      <a:accent3>
        <a:srgbClr val="FFFFFF"/>
      </a:accent3>
      <a:accent4>
        <a:srgbClr val="002C27"/>
      </a:accent4>
      <a:accent5>
        <a:srgbClr val="FCFEAA"/>
      </a:accent5>
      <a:accent6>
        <a:srgbClr val="E79270"/>
      </a:accent6>
      <a:hlink>
        <a:srgbClr val="E5405D"/>
      </a:hlink>
      <a:folHlink>
        <a:srgbClr val="DADADA"/>
      </a:folHlink>
    </a:clrScheme>
    <a:fontScheme name="twink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twinkle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d:\msoffice\powerpnt\template\sldshow\twinkles.ppt</Template>
  <TotalTime>1520</TotalTime>
  <Pages>25</Pages>
  <Words>1269</Words>
  <Application>Microsoft Office PowerPoint</Application>
  <PresentationFormat>On-screen Show (4:3)</PresentationFormat>
  <Paragraphs>224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Monotype Sorts</vt:lpstr>
      <vt:lpstr>twinkles</vt:lpstr>
      <vt:lpstr>Chapter 8</vt:lpstr>
      <vt:lpstr>Overview of Working Capital Management</vt:lpstr>
      <vt:lpstr>Working Capital Concepts</vt:lpstr>
      <vt:lpstr>Significance of Working Capital Management</vt:lpstr>
      <vt:lpstr>Working Capital Issues</vt:lpstr>
      <vt:lpstr>Impact on Liquidity</vt:lpstr>
      <vt:lpstr>Impact on   Expected Profitability</vt:lpstr>
      <vt:lpstr>Impact on   Expected Profitability</vt:lpstr>
      <vt:lpstr>Impact on Risk</vt:lpstr>
      <vt:lpstr>Impact on Risk</vt:lpstr>
      <vt:lpstr>Summary of the Optimal Amount of Current Assets</vt:lpstr>
      <vt:lpstr>Classifications of Working Capital</vt:lpstr>
      <vt:lpstr>Permanent Working Capital</vt:lpstr>
      <vt:lpstr>Permanent Working Capital</vt:lpstr>
      <vt:lpstr>Temporary Working Capital</vt:lpstr>
      <vt:lpstr>Financing Current Assets:  Short-Term and Long-Term Mix</vt:lpstr>
      <vt:lpstr>Hedging (or Maturity Matching) Approach</vt:lpstr>
      <vt:lpstr>Hedging (or Maturity Matching) Approach</vt:lpstr>
      <vt:lpstr>Financing Needs and  the Hedging Approach</vt:lpstr>
      <vt:lpstr>Self-Liquidating Nature    of Short-Term Loans</vt:lpstr>
      <vt:lpstr>Risks vs. Costs Trade-Off (Conservative Approach)</vt:lpstr>
      <vt:lpstr>Risks vs. Costs Trade-Off (Conservative Approach)</vt:lpstr>
      <vt:lpstr>Comparison with an Aggressive Approach</vt:lpstr>
      <vt:lpstr>PowerPoint Presentation</vt:lpstr>
      <vt:lpstr>Summary of Short- vs. Long-Term Financing</vt:lpstr>
      <vt:lpstr>Combining Liability Structure and Current Asset Decisions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8 -- Overview of Working Capital Management</dc:title>
  <dc:subject>Van Horne / Wachowicz Tenth Edition</dc:subject>
  <dc:creator>Gregory A. Kuhlemeyer</dc:creator>
  <cp:keywords/>
  <dc:description/>
  <cp:lastModifiedBy>Majid Shah</cp:lastModifiedBy>
  <cp:revision>36</cp:revision>
  <cp:lastPrinted>1997-07-16T10:45:34Z</cp:lastPrinted>
  <dcterms:created xsi:type="dcterms:W3CDTF">1997-02-22T11:13:18Z</dcterms:created>
  <dcterms:modified xsi:type="dcterms:W3CDTF">2020-04-12T14:54:38Z</dcterms:modified>
</cp:coreProperties>
</file>